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261" r:id="rId4"/>
    <p:sldId id="262" r:id="rId5"/>
    <p:sldId id="278" r:id="rId6"/>
    <p:sldId id="263" r:id="rId7"/>
    <p:sldId id="281" r:id="rId8"/>
    <p:sldId id="280" r:id="rId9"/>
    <p:sldId id="265" r:id="rId10"/>
    <p:sldId id="274" r:id="rId11"/>
    <p:sldId id="275" r:id="rId12"/>
    <p:sldId id="276" r:id="rId13"/>
    <p:sldId id="279" r:id="rId14"/>
    <p:sldId id="266" r:id="rId15"/>
    <p:sldId id="271" r:id="rId16"/>
    <p:sldId id="272" r:id="rId17"/>
    <p:sldId id="273" r:id="rId18"/>
    <p:sldId id="267" r:id="rId19"/>
    <p:sldId id="277" r:id="rId20"/>
    <p:sldId id="282" r:id="rId21"/>
    <p:sldId id="270" r:id="rId22"/>
    <p:sldId id="268" r:id="rId23"/>
    <p:sldId id="269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CBE"/>
    <a:srgbClr val="999999"/>
    <a:srgbClr val="1961AC"/>
    <a:srgbClr val="3163B8"/>
    <a:srgbClr val="A0A0A0"/>
    <a:srgbClr val="1A60AB"/>
    <a:srgbClr val="969696"/>
    <a:srgbClr val="788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9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26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00699-F170-47EF-8601-8ACFF448602A}" type="datetimeFigureOut">
              <a:rPr lang="de-DE" smtClean="0"/>
              <a:t>20.01.2015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F2A7C-E896-4C15-99D8-2B5BC94A4F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10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200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837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63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477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756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78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816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325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32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547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56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916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318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97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597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395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2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402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006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31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629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72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8640960" cy="1440160"/>
          </a:xfrm>
        </p:spPr>
        <p:txBody>
          <a:bodyPr anchor="b" anchorCtr="0"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4464114"/>
            <a:ext cx="8640960" cy="1125125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6712"/>
            <a:ext cx="3101301" cy="6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4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03432"/>
            <a:ext cx="8640960" cy="4533368"/>
          </a:xfrm>
        </p:spPr>
        <p:txBody>
          <a:bodyPr/>
          <a:lstStyle>
            <a:lvl1pPr>
              <a:buClr>
                <a:srgbClr val="137CBE"/>
              </a:buClr>
              <a:defRPr/>
            </a:lvl1pPr>
            <a:lvl2pPr>
              <a:buClr>
                <a:srgbClr val="137CBE"/>
              </a:buClr>
              <a:defRPr/>
            </a:lvl2pPr>
            <a:lvl3pPr>
              <a:buClr>
                <a:srgbClr val="137CBE"/>
              </a:buClr>
              <a:defRPr/>
            </a:lvl3pPr>
            <a:lvl4pPr>
              <a:buClr>
                <a:srgbClr val="137CBE"/>
              </a:buClr>
              <a:defRPr/>
            </a:lvl4pPr>
            <a:lvl5pPr>
              <a:buClr>
                <a:srgbClr val="137CBE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332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1600201"/>
            <a:ext cx="4140460" cy="4525963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020" y="1600201"/>
            <a:ext cx="4140460" cy="4525963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15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535113"/>
            <a:ext cx="4140460" cy="639763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2174875"/>
            <a:ext cx="4140460" cy="3951288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2020" y="1535113"/>
            <a:ext cx="4140460" cy="639763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2020" y="2174875"/>
            <a:ext cx="4140460" cy="3951288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9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04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60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>
                <a:solidFill>
                  <a:srgbClr val="137CBE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25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0" y="228601"/>
            <a:ext cx="8641006" cy="10941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592799"/>
            <a:ext cx="8640960" cy="4533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183179" y="6381328"/>
            <a:ext cx="2709301" cy="42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i="0">
                <a:solidFill>
                  <a:srgbClr val="788388"/>
                </a:solidFill>
                <a:latin typeface="+mj-lt"/>
              </a:defRPr>
            </a:lvl1pPr>
          </a:lstStyle>
          <a:p>
            <a:fld id="{29AD3987-26BA-49DC-BA24-72731371DC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9" y="6438968"/>
            <a:ext cx="212452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800" kern="1200" dirty="0">
          <a:solidFill>
            <a:srgbClr val="137CB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gif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Supporting Mobility of Blind Pedestrians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293097"/>
            <a:ext cx="8640960" cy="648072"/>
          </a:xfrm>
        </p:spPr>
        <p:txBody>
          <a:bodyPr>
            <a:normAutofit lnSpcReduction="10000"/>
          </a:bodyPr>
          <a:lstStyle/>
          <a:p>
            <a:endParaRPr lang="en-US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Hauptseminar, Steffen Maurer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5229200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Multimodal Interaction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Winter term 2014/15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23528" y="5085184"/>
            <a:ext cx="8424936" cy="0"/>
          </a:xfrm>
          <a:prstGeom prst="line">
            <a:avLst/>
          </a:prstGeom>
          <a:ln w="1651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3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 remote </a:t>
            </a:r>
            <a:r>
              <a:rPr lang="de-DE" dirty="0" err="1" smtClean="0"/>
              <a:t>guidance</a:t>
            </a:r>
            <a:r>
              <a:rPr lang="de-DE" dirty="0" smtClean="0"/>
              <a:t> System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blind</a:t>
            </a:r>
          </a:p>
          <a:p>
            <a:r>
              <a:rPr lang="de-DE" dirty="0" smtClean="0"/>
              <a:t>Przemyslaw </a:t>
            </a:r>
            <a:r>
              <a:rPr lang="de-DE" dirty="0" err="1" smtClean="0"/>
              <a:t>Baranski</a:t>
            </a:r>
            <a:r>
              <a:rPr lang="de-DE" dirty="0" smtClean="0"/>
              <a:t> et al,</a:t>
            </a:r>
            <a:r>
              <a:rPr lang="en-US" dirty="0" smtClean="0"/>
              <a:t> 2010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Same procedure as the previous system</a:t>
            </a:r>
          </a:p>
          <a:p>
            <a:pPr lvl="1"/>
            <a:r>
              <a:rPr lang="en-US" dirty="0" smtClean="0"/>
              <a:t>But using self build device as cheap alternative</a:t>
            </a:r>
          </a:p>
          <a:p>
            <a:pPr lvl="1"/>
            <a:r>
              <a:rPr lang="en-US" dirty="0" smtClean="0"/>
              <a:t>Device connects via Bluetooth to mobile phone</a:t>
            </a:r>
          </a:p>
          <a:p>
            <a:pPr lvl="1"/>
            <a:r>
              <a:rPr lang="en-US" dirty="0" smtClean="0"/>
              <a:t>Using satellite maps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Study with blind participants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10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Audio-</a:t>
            </a:r>
            <a:r>
              <a:rPr lang="de-DE" dirty="0" err="1" smtClean="0"/>
              <a:t>based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72" y="3861048"/>
            <a:ext cx="330048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r="13024"/>
          <a:stretch/>
        </p:blipFill>
        <p:spPr>
          <a:xfrm>
            <a:off x="6460474" y="1567295"/>
            <a:ext cx="2432006" cy="183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2699792" y="6394969"/>
            <a:ext cx="5785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Baranski</a:t>
            </a:r>
            <a:r>
              <a:rPr lang="en-US" sz="1000" dirty="0"/>
              <a:t>, P.; </a:t>
            </a:r>
            <a:r>
              <a:rPr lang="en-US" sz="1000" dirty="0" err="1"/>
              <a:t>Polanczyk</a:t>
            </a:r>
            <a:r>
              <a:rPr lang="en-US" sz="1000" dirty="0"/>
              <a:t>, M.; </a:t>
            </a:r>
            <a:r>
              <a:rPr lang="en-US" sz="1000" dirty="0" err="1"/>
              <a:t>Strumillo</a:t>
            </a:r>
            <a:r>
              <a:rPr lang="en-US" sz="1000" dirty="0"/>
              <a:t>, P., "A remote guidance system for the blind," </a:t>
            </a:r>
            <a:r>
              <a:rPr lang="en-US" sz="1000" i="1" dirty="0" err="1" smtClean="0"/>
              <a:t>Healthcom</a:t>
            </a:r>
            <a:r>
              <a:rPr lang="en-US" sz="1000" i="1" dirty="0" smtClean="0"/>
              <a:t>, 2010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 err="1"/>
              <a:t>doi</a:t>
            </a:r>
            <a:r>
              <a:rPr lang="en-US" sz="1000" dirty="0"/>
              <a:t>: 10.1109/HEALTH.2010.5556539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235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Kapten</a:t>
            </a:r>
            <a:r>
              <a:rPr lang="de-DE" dirty="0" smtClean="0"/>
              <a:t> Mobility</a:t>
            </a:r>
          </a:p>
          <a:p>
            <a:pPr lvl="1"/>
            <a:r>
              <a:rPr lang="de-DE" dirty="0" smtClean="0"/>
              <a:t>Commercial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KAPSYS</a:t>
            </a:r>
            <a:br>
              <a:rPr lang="de-DE" dirty="0" smtClean="0"/>
            </a:br>
            <a:endParaRPr lang="de-DE" dirty="0" smtClean="0"/>
          </a:p>
          <a:p>
            <a:pPr lvl="1"/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audionavigation</a:t>
            </a:r>
            <a:r>
              <a:rPr lang="de-DE" dirty="0" smtClean="0"/>
              <a:t>:</a:t>
            </a:r>
          </a:p>
          <a:p>
            <a:pPr lvl="2"/>
            <a:r>
              <a:rPr lang="de-DE" dirty="0" err="1" smtClean="0"/>
              <a:t>Pedestrian</a:t>
            </a:r>
            <a:r>
              <a:rPr lang="de-DE" dirty="0" smtClean="0"/>
              <a:t> </a:t>
            </a:r>
            <a:r>
              <a:rPr lang="de-DE" dirty="0" err="1" smtClean="0"/>
              <a:t>navigation</a:t>
            </a:r>
            <a:endParaRPr lang="de-DE" dirty="0"/>
          </a:p>
          <a:p>
            <a:pPr lvl="2"/>
            <a:r>
              <a:rPr lang="de-DE" dirty="0" smtClean="0"/>
              <a:t>Location </a:t>
            </a:r>
            <a:r>
              <a:rPr lang="de-DE" dirty="0" err="1" smtClean="0"/>
              <a:t>description</a:t>
            </a:r>
            <a:endParaRPr lang="de-DE" dirty="0" smtClean="0"/>
          </a:p>
          <a:p>
            <a:pPr lvl="2"/>
            <a:r>
              <a:rPr lang="de-DE" dirty="0" smtClean="0"/>
              <a:t>Points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endParaRPr lang="de-DE" dirty="0" smtClean="0"/>
          </a:p>
          <a:p>
            <a:pPr lvl="2"/>
            <a:r>
              <a:rPr lang="de-DE" dirty="0" err="1" smtClean="0"/>
              <a:t>Saveable</a:t>
            </a:r>
            <a:r>
              <a:rPr lang="de-DE" dirty="0" smtClean="0"/>
              <a:t> POIs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adresses</a:t>
            </a:r>
            <a:endParaRPr lang="de-DE" dirty="0" smtClean="0"/>
          </a:p>
          <a:p>
            <a:pPr lvl="2"/>
            <a:r>
              <a:rPr lang="de-DE" dirty="0" err="1" smtClean="0"/>
              <a:t>Musicplayer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lvl="1"/>
            <a:r>
              <a:rPr lang="en-US" sz="1600" dirty="0" smtClean="0"/>
              <a:t>Example </a:t>
            </a:r>
            <a:r>
              <a:rPr lang="en-US" sz="1600" dirty="0"/>
              <a:t>of Free Navigation description: </a:t>
            </a:r>
            <a:endParaRPr lang="en-US" sz="1600" dirty="0" smtClean="0"/>
          </a:p>
          <a:p>
            <a:pPr lvl="2"/>
            <a:r>
              <a:rPr lang="en-US" sz="1400" dirty="0" smtClean="0"/>
              <a:t>“On </a:t>
            </a:r>
            <a:r>
              <a:rPr lang="en-US" sz="1400" dirty="0"/>
              <a:t>Park St, North West direction,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arriving </a:t>
            </a:r>
            <a:r>
              <a:rPr lang="en-US" sz="1400" dirty="0"/>
              <a:t>on a 3 road intersection.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At </a:t>
            </a:r>
            <a:r>
              <a:rPr lang="en-US" sz="1400" dirty="0"/>
              <a:t>9 </a:t>
            </a:r>
            <a:r>
              <a:rPr lang="en-US" sz="1400" dirty="0" err="1"/>
              <a:t>o’oclock</a:t>
            </a:r>
            <a:r>
              <a:rPr lang="en-US" sz="1400" dirty="0"/>
              <a:t>: Wild St,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at </a:t>
            </a:r>
            <a:r>
              <a:rPr lang="en-US" sz="1400" dirty="0"/>
              <a:t>11 o’clock: Berkeley St,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at </a:t>
            </a:r>
            <a:r>
              <a:rPr lang="en-US" sz="1400" dirty="0"/>
              <a:t>3 o’clock: Queens roundabout</a:t>
            </a:r>
            <a:r>
              <a:rPr lang="en-US" sz="1400" dirty="0" smtClean="0"/>
              <a:t>.” </a:t>
            </a:r>
            <a:r>
              <a:rPr lang="en-US" sz="1400" baseline="30000" dirty="0" smtClean="0"/>
              <a:t>1</a:t>
            </a:r>
            <a:endParaRPr lang="de-DE" sz="1400" baseline="30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Audio-</a:t>
            </a:r>
            <a:r>
              <a:rPr lang="de-DE" dirty="0" err="1" smtClean="0"/>
              <a:t>based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1105" t="5911" r="9111" b="5441"/>
          <a:stretch/>
        </p:blipFill>
        <p:spPr>
          <a:xfrm>
            <a:off x="7596335" y="1382005"/>
            <a:ext cx="129614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612" y="3763672"/>
            <a:ext cx="3388361" cy="225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5940152" y="6417465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[1]: kapsys.com</a:t>
            </a:r>
          </a:p>
          <a:p>
            <a:r>
              <a:rPr lang="de-DE" sz="1000" dirty="0" smtClean="0"/>
              <a:t>Pictures: KAPSYS, www.kapsys.com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636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vOICe</a:t>
            </a:r>
            <a:endParaRPr lang="de-DE" dirty="0" smtClean="0"/>
          </a:p>
          <a:p>
            <a:pPr lvl="1"/>
            <a:r>
              <a:rPr lang="de-DE" dirty="0" smtClean="0"/>
              <a:t>www.seeingwithsound.com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r>
              <a:rPr lang="de-DE" dirty="0" smtClean="0"/>
              <a:t>Computerprogram, </a:t>
            </a:r>
            <a:r>
              <a:rPr lang="de-DE" dirty="0" err="1" smtClean="0"/>
              <a:t>turns</a:t>
            </a:r>
            <a:r>
              <a:rPr lang="de-DE" dirty="0" smtClean="0"/>
              <a:t> </a:t>
            </a:r>
            <a:r>
              <a:rPr lang="de-DE" dirty="0" err="1" smtClean="0"/>
              <a:t>visual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hearable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endParaRPr lang="de-DE" dirty="0"/>
          </a:p>
          <a:p>
            <a:pPr lvl="1"/>
            <a:r>
              <a:rPr lang="de-DE" dirty="0" smtClean="0"/>
              <a:t>Input via Webcam, TV Card </a:t>
            </a:r>
            <a:r>
              <a:rPr lang="de-DE" dirty="0" err="1" smtClean="0"/>
              <a:t>or</a:t>
            </a:r>
            <a:r>
              <a:rPr lang="de-DE" dirty="0" smtClean="0"/>
              <a:t> Screen Streaming</a:t>
            </a:r>
          </a:p>
          <a:p>
            <a:pPr lvl="1"/>
            <a:r>
              <a:rPr lang="de-DE" dirty="0" smtClean="0"/>
              <a:t>Mobile </a:t>
            </a:r>
            <a:r>
              <a:rPr lang="de-DE" dirty="0" err="1" smtClean="0"/>
              <a:t>through</a:t>
            </a:r>
            <a:r>
              <a:rPr lang="de-DE" dirty="0" smtClean="0"/>
              <a:t> Laptop, PDA </a:t>
            </a:r>
            <a:r>
              <a:rPr lang="de-DE" dirty="0" err="1" smtClean="0"/>
              <a:t>or</a:t>
            </a:r>
            <a:r>
              <a:rPr lang="de-DE" dirty="0" smtClean="0"/>
              <a:t> Smartphone (Android App)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Audio-</a:t>
            </a:r>
            <a:r>
              <a:rPr lang="de-DE" dirty="0" err="1" smtClean="0"/>
              <a:t>based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1026" name="Picture 2" descr="http://www.seeingwithsound.com/press/P101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23436"/>
            <a:ext cx="4674094" cy="221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907730" y="6283580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Picture </a:t>
            </a:r>
            <a:r>
              <a:rPr lang="de-DE" sz="1000" dirty="0" err="1" smtClean="0"/>
              <a:t>with</a:t>
            </a:r>
            <a:r>
              <a:rPr lang="de-DE" sz="1000" dirty="0" smtClean="0"/>
              <a:t> Laptop: Peter Meijer, www.seeingwithsound.com</a:t>
            </a:r>
          </a:p>
          <a:p>
            <a:r>
              <a:rPr lang="de-DE" sz="1000" dirty="0" smtClean="0"/>
              <a:t>Other </a:t>
            </a:r>
            <a:r>
              <a:rPr lang="de-DE" sz="1000" dirty="0" err="1" smtClean="0"/>
              <a:t>pictures</a:t>
            </a:r>
            <a:r>
              <a:rPr lang="de-DE" sz="1000" dirty="0" smtClean="0"/>
              <a:t> </a:t>
            </a:r>
            <a:r>
              <a:rPr lang="de-DE" sz="1000" dirty="0" err="1" smtClean="0"/>
              <a:t>and</a:t>
            </a:r>
            <a:r>
              <a:rPr lang="de-DE" sz="1000" dirty="0" smtClean="0"/>
              <a:t> </a:t>
            </a:r>
            <a:r>
              <a:rPr lang="de-DE" sz="1000" dirty="0" err="1" smtClean="0"/>
              <a:t>video</a:t>
            </a:r>
            <a:r>
              <a:rPr lang="de-DE" sz="1000" dirty="0" smtClean="0"/>
              <a:t>: www.seeingwithsound.com</a:t>
            </a:r>
            <a:endParaRPr lang="de-DE" sz="1000" dirty="0"/>
          </a:p>
        </p:txBody>
      </p:sp>
      <p:pic>
        <p:nvPicPr>
          <p:cNvPr id="1028" name="Picture 4" descr="http://www.seeingwithsound.com/voice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980" y="2532805"/>
            <a:ext cx="9525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84" y="3923436"/>
            <a:ext cx="1460748" cy="221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3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vOICe</a:t>
            </a:r>
            <a:endParaRPr lang="de-DE" dirty="0" smtClean="0"/>
          </a:p>
          <a:p>
            <a:pPr lvl="1"/>
            <a:r>
              <a:rPr lang="de-DE" dirty="0" smtClean="0"/>
              <a:t>www.seeingwithsound.com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r>
              <a:rPr lang="de-DE" dirty="0" smtClean="0"/>
              <a:t>Computerprogram, </a:t>
            </a:r>
            <a:r>
              <a:rPr lang="de-DE" dirty="0" err="1" smtClean="0"/>
              <a:t>turns</a:t>
            </a:r>
            <a:r>
              <a:rPr lang="de-DE" dirty="0" smtClean="0"/>
              <a:t> </a:t>
            </a:r>
            <a:r>
              <a:rPr lang="de-DE" dirty="0" err="1" smtClean="0"/>
              <a:t>visual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hearable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</a:p>
          <a:p>
            <a:pPr lvl="1"/>
            <a:r>
              <a:rPr lang="de-DE" dirty="0" smtClean="0"/>
              <a:t>Input via Webcam, TV Card </a:t>
            </a:r>
            <a:r>
              <a:rPr lang="de-DE" dirty="0" err="1" smtClean="0"/>
              <a:t>or</a:t>
            </a:r>
            <a:r>
              <a:rPr lang="de-DE" dirty="0" smtClean="0"/>
              <a:t> Screen Streaming</a:t>
            </a:r>
          </a:p>
          <a:p>
            <a:pPr lvl="1"/>
            <a:r>
              <a:rPr lang="de-DE" dirty="0" smtClean="0"/>
              <a:t>Mobile </a:t>
            </a:r>
            <a:r>
              <a:rPr lang="de-DE" dirty="0" err="1" smtClean="0"/>
              <a:t>through</a:t>
            </a:r>
            <a:r>
              <a:rPr lang="de-DE" dirty="0" smtClean="0"/>
              <a:t> Laptop, PDA </a:t>
            </a:r>
            <a:r>
              <a:rPr lang="de-DE" dirty="0" err="1" smtClean="0"/>
              <a:t>or</a:t>
            </a:r>
            <a:r>
              <a:rPr lang="de-DE" dirty="0" smtClean="0"/>
              <a:t> Smartphone (Android App)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Audio-</a:t>
            </a:r>
            <a:r>
              <a:rPr lang="de-DE" dirty="0" err="1" smtClean="0"/>
              <a:t>based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1026" name="Picture 2" descr="http://www.seeingwithsound.com/press/P1010014.jpg"/>
          <p:cNvPicPr>
            <a:picLocks noChangeAspect="1" noChangeArrowheads="1"/>
          </p:cNvPicPr>
          <p:nvPr/>
        </p:nvPicPr>
        <p:blipFill>
          <a:blip r:embed="rId5" cstate="print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23436"/>
            <a:ext cx="4674094" cy="22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907730" y="6283580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Picture </a:t>
            </a:r>
            <a:r>
              <a:rPr lang="de-DE" sz="1000" dirty="0" err="1" smtClean="0"/>
              <a:t>with</a:t>
            </a:r>
            <a:r>
              <a:rPr lang="de-DE" sz="1000" dirty="0" smtClean="0"/>
              <a:t> Laptop: Peter Meijer, www.seeingwithsound.com</a:t>
            </a:r>
          </a:p>
          <a:p>
            <a:r>
              <a:rPr lang="de-DE" sz="1000" dirty="0" smtClean="0"/>
              <a:t>Other </a:t>
            </a:r>
            <a:r>
              <a:rPr lang="de-DE" sz="1000" dirty="0" err="1" smtClean="0"/>
              <a:t>pictures</a:t>
            </a:r>
            <a:r>
              <a:rPr lang="de-DE" sz="1000" dirty="0" smtClean="0"/>
              <a:t> </a:t>
            </a:r>
            <a:r>
              <a:rPr lang="de-DE" sz="1000" dirty="0" err="1" smtClean="0"/>
              <a:t>and</a:t>
            </a:r>
            <a:r>
              <a:rPr lang="de-DE" sz="1000" dirty="0" smtClean="0"/>
              <a:t> </a:t>
            </a:r>
            <a:r>
              <a:rPr lang="de-DE" sz="1000" dirty="0" err="1" smtClean="0"/>
              <a:t>video</a:t>
            </a:r>
            <a:r>
              <a:rPr lang="de-DE" sz="1000" dirty="0" smtClean="0"/>
              <a:t>: www.seeingwithsound.com</a:t>
            </a:r>
            <a:endParaRPr lang="de-DE" sz="1000" dirty="0"/>
          </a:p>
        </p:txBody>
      </p:sp>
      <p:pic>
        <p:nvPicPr>
          <p:cNvPr id="1028" name="Picture 4" descr="http://www.seeingwithsound.com/voice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980" y="2532805"/>
            <a:ext cx="9525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sping objects with The vOICe (sensory substitution for the blind) - YouTube [36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8784" y="3832886"/>
            <a:ext cx="2926432" cy="239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984" y="3923436"/>
            <a:ext cx="1460748" cy="22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navigation </a:t>
            </a:r>
            <a:r>
              <a:rPr lang="en-US" dirty="0"/>
              <a:t>aid fort he blind using tactile-visual sensory substitution </a:t>
            </a:r>
            <a:endParaRPr lang="en-US" dirty="0" smtClean="0"/>
          </a:p>
          <a:p>
            <a:pPr lvl="1"/>
            <a:r>
              <a:rPr lang="en-US" dirty="0" err="1" smtClean="0"/>
              <a:t>Lise</a:t>
            </a:r>
            <a:r>
              <a:rPr lang="en-US" dirty="0" smtClean="0"/>
              <a:t> Johnson &amp; Charles Higgins</a:t>
            </a:r>
          </a:p>
          <a:p>
            <a:pPr lvl="1"/>
            <a:r>
              <a:rPr lang="en-US" dirty="0" smtClean="0"/>
              <a:t>EMBS 2006</a:t>
            </a:r>
            <a:br>
              <a:rPr lang="en-US" dirty="0" smtClean="0"/>
            </a:br>
            <a:r>
              <a:rPr lang="en-US" dirty="0" smtClean="0"/>
              <a:t>	</a:t>
            </a:r>
          </a:p>
          <a:p>
            <a:r>
              <a:rPr lang="en-US" dirty="0" smtClean="0"/>
              <a:t>Belt with 14 vibrating motors and stereo camera</a:t>
            </a:r>
          </a:p>
          <a:p>
            <a:pPr lvl="1"/>
            <a:r>
              <a:rPr lang="en-US" dirty="0" smtClean="0"/>
              <a:t>Converts visual input to tactile stimulation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Haptic</a:t>
            </a:r>
            <a:r>
              <a:rPr lang="de-DE" dirty="0" smtClean="0"/>
              <a:t> Navigation Systems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627784" y="6350940"/>
            <a:ext cx="5968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Johnson, L.A.; Higgins, C.M., "A Navigation </a:t>
            </a:r>
            <a:r>
              <a:rPr lang="de-DE" sz="1000" dirty="0" err="1"/>
              <a:t>Aid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Blind </a:t>
            </a:r>
            <a:r>
              <a:rPr lang="de-DE" sz="1000" dirty="0" err="1"/>
              <a:t>Using</a:t>
            </a:r>
            <a:r>
              <a:rPr lang="de-DE" sz="1000" dirty="0"/>
              <a:t> </a:t>
            </a:r>
            <a:r>
              <a:rPr lang="de-DE" sz="1000" dirty="0" err="1"/>
              <a:t>Tactile</a:t>
            </a:r>
            <a:r>
              <a:rPr lang="de-DE" sz="1000" dirty="0"/>
              <a:t>-Visual </a:t>
            </a:r>
            <a:r>
              <a:rPr lang="de-DE" sz="1000" dirty="0" err="1"/>
              <a:t>Sensory</a:t>
            </a:r>
            <a:r>
              <a:rPr lang="de-DE" sz="1000" dirty="0"/>
              <a:t> </a:t>
            </a:r>
            <a:r>
              <a:rPr lang="de-DE" sz="1000" dirty="0" smtClean="0"/>
              <a:t>Substitution“, </a:t>
            </a:r>
            <a:br>
              <a:rPr lang="de-DE" sz="1000" dirty="0" smtClean="0"/>
            </a:br>
            <a:r>
              <a:rPr lang="de-DE" sz="1000" i="1" dirty="0" smtClean="0"/>
              <a:t>Engineering </a:t>
            </a:r>
            <a:r>
              <a:rPr lang="de-DE" sz="1000" i="1" dirty="0"/>
              <a:t>in </a:t>
            </a:r>
            <a:r>
              <a:rPr lang="de-DE" sz="1000" i="1" dirty="0" err="1"/>
              <a:t>Medicine</a:t>
            </a:r>
            <a:r>
              <a:rPr lang="de-DE" sz="1000" i="1" dirty="0"/>
              <a:t> </a:t>
            </a:r>
            <a:r>
              <a:rPr lang="de-DE" sz="1000" i="1" dirty="0" err="1"/>
              <a:t>and</a:t>
            </a:r>
            <a:r>
              <a:rPr lang="de-DE" sz="1000" i="1" dirty="0"/>
              <a:t> </a:t>
            </a:r>
            <a:r>
              <a:rPr lang="de-DE" sz="1000" i="1" dirty="0" err="1"/>
              <a:t>Biology</a:t>
            </a:r>
            <a:r>
              <a:rPr lang="de-DE" sz="1000" i="1" dirty="0"/>
              <a:t> Society, 2006. </a:t>
            </a:r>
            <a:r>
              <a:rPr lang="de-DE" sz="1000" dirty="0" err="1" smtClean="0"/>
              <a:t>doi</a:t>
            </a:r>
            <a:r>
              <a:rPr lang="de-DE" sz="1000" dirty="0"/>
              <a:t>: 10.1109/IEMBS.2006.259473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327" y="3908761"/>
            <a:ext cx="5274758" cy="104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327" y="5091075"/>
            <a:ext cx="5274758" cy="104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5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ActiveBelt</a:t>
            </a:r>
            <a:endParaRPr lang="de-DE" dirty="0" smtClean="0"/>
          </a:p>
          <a:p>
            <a:pPr lvl="1"/>
            <a:r>
              <a:rPr lang="de-DE" dirty="0" smtClean="0"/>
              <a:t>Koji </a:t>
            </a:r>
            <a:r>
              <a:rPr lang="de-DE" dirty="0" err="1" smtClean="0"/>
              <a:t>Tsukada</a:t>
            </a:r>
            <a:r>
              <a:rPr lang="de-DE" dirty="0" smtClean="0"/>
              <a:t> &amp; </a:t>
            </a:r>
            <a:r>
              <a:rPr lang="de-DE" dirty="0" err="1" smtClean="0"/>
              <a:t>Michiaki</a:t>
            </a:r>
            <a:r>
              <a:rPr lang="de-DE" dirty="0" smtClean="0"/>
              <a:t> </a:t>
            </a:r>
            <a:r>
              <a:rPr lang="de-DE" dirty="0" err="1" smtClean="0"/>
              <a:t>Yasumura</a:t>
            </a:r>
            <a:endParaRPr lang="de-DE" dirty="0" smtClean="0"/>
          </a:p>
          <a:p>
            <a:pPr lvl="1"/>
            <a:r>
              <a:rPr lang="de-DE" dirty="0" err="1" smtClean="0"/>
              <a:t>UbiComp</a:t>
            </a:r>
            <a:r>
              <a:rPr lang="de-DE" dirty="0" smtClean="0"/>
              <a:t> 2004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FeelNavi</a:t>
            </a:r>
            <a:r>
              <a:rPr lang="de-DE" dirty="0" smtClean="0"/>
              <a:t>: </a:t>
            </a:r>
            <a:r>
              <a:rPr lang="de-DE" dirty="0" err="1" smtClean="0"/>
              <a:t>navigation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lvl="1"/>
            <a:r>
              <a:rPr lang="de-DE" dirty="0" err="1" smtClean="0"/>
              <a:t>FeelSense</a:t>
            </a:r>
            <a:r>
              <a:rPr lang="de-DE" dirty="0" smtClean="0"/>
              <a:t>: </a:t>
            </a:r>
            <a:r>
              <a:rPr lang="de-DE" dirty="0" err="1" smtClean="0"/>
              <a:t>location</a:t>
            </a:r>
            <a:r>
              <a:rPr lang="de-DE" dirty="0" smtClean="0"/>
              <a:t> </a:t>
            </a:r>
            <a:r>
              <a:rPr lang="de-DE" dirty="0" err="1" smtClean="0"/>
              <a:t>aware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 smtClean="0"/>
          </a:p>
          <a:p>
            <a:pPr lvl="1"/>
            <a:r>
              <a:rPr lang="de-DE" dirty="0" err="1" smtClean="0"/>
              <a:t>FeelSeek</a:t>
            </a:r>
            <a:r>
              <a:rPr lang="de-DE" dirty="0" smtClean="0"/>
              <a:t>: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lost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lvl="1"/>
            <a:r>
              <a:rPr lang="de-DE" dirty="0" err="1" smtClean="0"/>
              <a:t>FeelWave</a:t>
            </a:r>
            <a:r>
              <a:rPr lang="de-DE" dirty="0" smtClean="0"/>
              <a:t>: </a:t>
            </a:r>
            <a:r>
              <a:rPr lang="de-DE" dirty="0" err="1" smtClean="0"/>
              <a:t>entertainment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15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Haptic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5883" t="17696" r="8824" b="11758"/>
          <a:stretch/>
        </p:blipFill>
        <p:spPr>
          <a:xfrm>
            <a:off x="6590120" y="1808687"/>
            <a:ext cx="2088232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898" y="3385496"/>
            <a:ext cx="2012558" cy="277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4355976" y="6241081"/>
            <a:ext cx="4246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K. </a:t>
            </a:r>
            <a:r>
              <a:rPr lang="de-DE" sz="1000" dirty="0" err="1"/>
              <a:t>Tsukada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M. </a:t>
            </a:r>
            <a:r>
              <a:rPr lang="de-DE" sz="1000" dirty="0" err="1"/>
              <a:t>Yasumrua</a:t>
            </a:r>
            <a:r>
              <a:rPr lang="de-DE" sz="1000" dirty="0"/>
              <a:t>. </a:t>
            </a: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1000" dirty="0" err="1" smtClean="0"/>
              <a:t>Activebelt</a:t>
            </a:r>
            <a:r>
              <a:rPr lang="de-DE" sz="1000" dirty="0"/>
              <a:t>: </a:t>
            </a:r>
            <a:r>
              <a:rPr lang="de-DE" sz="1000" dirty="0" smtClean="0"/>
              <a:t>Belt-type </a:t>
            </a:r>
            <a:r>
              <a:rPr lang="de-DE" sz="1000" dirty="0" err="1" smtClean="0"/>
              <a:t>wearable</a:t>
            </a:r>
            <a:r>
              <a:rPr lang="de-DE" sz="1000" dirty="0" smtClean="0"/>
              <a:t> </a:t>
            </a:r>
            <a:r>
              <a:rPr lang="de-DE" sz="1000" dirty="0" err="1"/>
              <a:t>tactile</a:t>
            </a:r>
            <a:r>
              <a:rPr lang="de-DE" sz="1000" dirty="0"/>
              <a:t> </a:t>
            </a:r>
            <a:r>
              <a:rPr lang="de-DE" sz="1000" dirty="0" err="1"/>
              <a:t>display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directional</a:t>
            </a:r>
            <a:r>
              <a:rPr lang="de-DE" sz="1000" dirty="0"/>
              <a:t> </a:t>
            </a:r>
            <a:r>
              <a:rPr lang="de-DE" sz="1000" dirty="0" err="1"/>
              <a:t>navigation</a:t>
            </a:r>
            <a:r>
              <a:rPr lang="de-DE" sz="1000" dirty="0"/>
              <a:t>. </a:t>
            </a: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1000" dirty="0" smtClean="0"/>
              <a:t>In </a:t>
            </a:r>
            <a:r>
              <a:rPr lang="de-DE" sz="1000" dirty="0" err="1" smtClean="0"/>
              <a:t>Proceedings</a:t>
            </a:r>
            <a:r>
              <a:rPr lang="de-DE" sz="1000" dirty="0" smtClean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smtClean="0"/>
              <a:t>UbiComp2004, Springer</a:t>
            </a:r>
            <a:endParaRPr lang="de-DE" sz="1000" dirty="0"/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588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Wearable Electronic Tactile Display for the </a:t>
            </a:r>
            <a:r>
              <a:rPr lang="en-US" dirty="0" smtClean="0"/>
              <a:t>Foot</a:t>
            </a:r>
          </a:p>
          <a:p>
            <a:pPr lvl="1"/>
            <a:r>
              <a:rPr lang="en-US" dirty="0" smtClean="0"/>
              <a:t>Ramiro Velazquez et 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Four vibrating motors on insole</a:t>
            </a:r>
          </a:p>
          <a:p>
            <a:pPr lvl="1"/>
            <a:r>
              <a:rPr lang="en-US" dirty="0" smtClean="0"/>
              <a:t>High success rates in direction recognition </a:t>
            </a:r>
            <a:br>
              <a:rPr lang="en-US" dirty="0" smtClean="0"/>
            </a:br>
            <a:r>
              <a:rPr lang="en-US" dirty="0" smtClean="0"/>
              <a:t>during study</a:t>
            </a:r>
          </a:p>
          <a:p>
            <a:pPr lvl="1"/>
            <a:r>
              <a:rPr lang="en-US" dirty="0" smtClean="0"/>
              <a:t>Also recognition of specific patterns possible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Haptic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87701" y="2780928"/>
            <a:ext cx="2904779" cy="306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035299"/>
            <a:ext cx="2664296" cy="180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1835696" y="6217410"/>
            <a:ext cx="7183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Ramiro Velazquez et al. </a:t>
            </a:r>
            <a:r>
              <a:rPr lang="de-DE" sz="1000" dirty="0" err="1"/>
              <a:t>Wearable</a:t>
            </a:r>
            <a:r>
              <a:rPr lang="de-DE" sz="1000" dirty="0"/>
              <a:t> Electronic </a:t>
            </a:r>
            <a:r>
              <a:rPr lang="de-DE" sz="1000" dirty="0" err="1"/>
              <a:t>Tactile</a:t>
            </a:r>
            <a:r>
              <a:rPr lang="de-DE" sz="1000" dirty="0"/>
              <a:t> Display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Foot. </a:t>
            </a:r>
            <a:r>
              <a:rPr lang="de-DE" sz="1000" i="1" dirty="0" err="1"/>
              <a:t>Przegląd</a:t>
            </a:r>
            <a:r>
              <a:rPr lang="de-DE" sz="1000" i="1" dirty="0"/>
              <a:t> </a:t>
            </a:r>
            <a:r>
              <a:rPr lang="de-DE" sz="1000" i="1" dirty="0" err="1"/>
              <a:t>Elektrotechniczny</a:t>
            </a:r>
            <a:r>
              <a:rPr lang="de-DE" sz="1000" dirty="0"/>
              <a:t>, 2013, 89. Jg., S. 180-184.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5815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Laser-Langstock</a:t>
            </a:r>
          </a:p>
          <a:p>
            <a:pPr lvl="1"/>
            <a:r>
              <a:rPr lang="de-DE" dirty="0" smtClean="0"/>
              <a:t>Commercial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VISTAC</a:t>
            </a:r>
          </a:p>
          <a:p>
            <a:endParaRPr lang="de-DE" dirty="0"/>
          </a:p>
          <a:p>
            <a:r>
              <a:rPr lang="de-DE" dirty="0" smtClean="0"/>
              <a:t>Obstacle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non-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obstacles</a:t>
            </a:r>
            <a:endParaRPr lang="de-DE" dirty="0" smtClean="0"/>
          </a:p>
          <a:p>
            <a:pPr lvl="1"/>
            <a:r>
              <a:rPr lang="de-DE" dirty="0" smtClean="0"/>
              <a:t>Recognition via </a:t>
            </a:r>
            <a:r>
              <a:rPr lang="de-DE" dirty="0" err="1" smtClean="0"/>
              <a:t>laser</a:t>
            </a:r>
            <a:endParaRPr lang="de-DE" dirty="0" smtClean="0"/>
          </a:p>
          <a:p>
            <a:pPr lvl="1"/>
            <a:r>
              <a:rPr lang="de-DE" dirty="0" smtClean="0"/>
              <a:t>Feedback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vibration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Haptic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86" y="3522760"/>
            <a:ext cx="3082594" cy="261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6444208" y="6381328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http://</a:t>
            </a:r>
            <a:r>
              <a:rPr lang="de-DE" sz="1000" dirty="0" smtClean="0"/>
              <a:t>www.vistac.de/lala.shtml</a:t>
            </a:r>
          </a:p>
          <a:p>
            <a:r>
              <a:rPr lang="de-DE" sz="1000" dirty="0"/>
              <a:t>Picture: </a:t>
            </a:r>
            <a:r>
              <a:rPr lang="de-DE" sz="1000" dirty="0" err="1"/>
              <a:t>apa</a:t>
            </a:r>
            <a:r>
              <a:rPr lang="de-DE" sz="1000" dirty="0"/>
              <a:t>/</a:t>
            </a:r>
            <a:r>
              <a:rPr lang="de-DE" sz="1000" dirty="0" err="1"/>
              <a:t>vistac</a:t>
            </a:r>
            <a:r>
              <a:rPr lang="de-DE" sz="1000" dirty="0"/>
              <a:t>/</a:t>
            </a:r>
            <a:r>
              <a:rPr lang="de-DE" sz="1000" dirty="0" err="1"/>
              <a:t>regina</a:t>
            </a:r>
            <a:r>
              <a:rPr lang="de-DE" sz="1000" dirty="0"/>
              <a:t> </a:t>
            </a:r>
            <a:r>
              <a:rPr lang="de-DE" sz="1000" dirty="0" err="1"/>
              <a:t>geisler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419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b="2204"/>
          <a:stretch/>
        </p:blipFill>
        <p:spPr>
          <a:xfrm>
            <a:off x="257997" y="2761329"/>
            <a:ext cx="3305891" cy="3619999"/>
          </a:xfrm>
          <a:custGeom>
            <a:avLst/>
            <a:gdLst>
              <a:gd name="connsiteX0" fmla="*/ 0 w 3014629"/>
              <a:gd name="connsiteY0" fmla="*/ 0 h 3375471"/>
              <a:gd name="connsiteX1" fmla="*/ 2016224 w 3014629"/>
              <a:gd name="connsiteY1" fmla="*/ 0 h 3375471"/>
              <a:gd name="connsiteX2" fmla="*/ 2016224 w 3014629"/>
              <a:gd name="connsiteY2" fmla="*/ 829454 h 3375471"/>
              <a:gd name="connsiteX3" fmla="*/ 2331259 w 3014629"/>
              <a:gd name="connsiteY3" fmla="*/ 829454 h 3375471"/>
              <a:gd name="connsiteX4" fmla="*/ 2331259 w 3014629"/>
              <a:gd name="connsiteY4" fmla="*/ 1693550 h 3375471"/>
              <a:gd name="connsiteX5" fmla="*/ 2808312 w 3014629"/>
              <a:gd name="connsiteY5" fmla="*/ 1693550 h 3375471"/>
              <a:gd name="connsiteX6" fmla="*/ 2808312 w 3014629"/>
              <a:gd name="connsiteY6" fmla="*/ 2485638 h 3375471"/>
              <a:gd name="connsiteX7" fmla="*/ 3014629 w 3014629"/>
              <a:gd name="connsiteY7" fmla="*/ 2485638 h 3375471"/>
              <a:gd name="connsiteX8" fmla="*/ 3014629 w 3014629"/>
              <a:gd name="connsiteY8" fmla="*/ 3375471 h 3375471"/>
              <a:gd name="connsiteX9" fmla="*/ 0 w 3014629"/>
              <a:gd name="connsiteY9" fmla="*/ 3375471 h 337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4629" h="3375471">
                <a:moveTo>
                  <a:pt x="0" y="0"/>
                </a:moveTo>
                <a:lnTo>
                  <a:pt x="2016224" y="0"/>
                </a:lnTo>
                <a:lnTo>
                  <a:pt x="2016224" y="829454"/>
                </a:lnTo>
                <a:lnTo>
                  <a:pt x="2331259" y="829454"/>
                </a:lnTo>
                <a:lnTo>
                  <a:pt x="2331259" y="1693550"/>
                </a:lnTo>
                <a:lnTo>
                  <a:pt x="2808312" y="1693550"/>
                </a:lnTo>
                <a:lnTo>
                  <a:pt x="2808312" y="2485638"/>
                </a:lnTo>
                <a:lnTo>
                  <a:pt x="3014629" y="2485638"/>
                </a:lnTo>
                <a:lnTo>
                  <a:pt x="3014629" y="3375471"/>
                </a:lnTo>
                <a:lnTo>
                  <a:pt x="0" y="3375471"/>
                </a:lnTo>
                <a:close/>
              </a:path>
            </a:pathLst>
          </a:cu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NAVI</a:t>
            </a:r>
          </a:p>
          <a:p>
            <a:pPr lvl="1"/>
            <a:r>
              <a:rPr lang="de-DE" dirty="0" smtClean="0"/>
              <a:t>Michael Zöllner et al</a:t>
            </a:r>
          </a:p>
          <a:p>
            <a:pPr lvl="1"/>
            <a:r>
              <a:rPr lang="de-DE" dirty="0" smtClean="0"/>
              <a:t>Project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HCI </a:t>
            </a:r>
            <a:r>
              <a:rPr lang="de-DE" dirty="0" err="1" smtClean="0"/>
              <a:t>course</a:t>
            </a:r>
            <a:endParaRPr lang="de-DE" dirty="0" smtClean="0"/>
          </a:p>
          <a:p>
            <a:pPr lvl="2"/>
            <a:r>
              <a:rPr lang="de-DE" sz="1800" dirty="0" err="1" smtClean="0"/>
              <a:t>Published</a:t>
            </a:r>
            <a:r>
              <a:rPr lang="de-DE" sz="1800" dirty="0" smtClean="0"/>
              <a:t> </a:t>
            </a:r>
            <a:r>
              <a:rPr lang="de-DE" sz="1800" dirty="0" err="1" smtClean="0"/>
              <a:t>as</a:t>
            </a:r>
            <a:r>
              <a:rPr lang="de-DE" sz="1800" dirty="0" smtClean="0"/>
              <a:t> Poster on INTERACT </a:t>
            </a:r>
            <a:r>
              <a:rPr lang="de-DE" sz="1800" dirty="0"/>
              <a:t>2011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lvl="5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ea typeface="Segoe UI" pitchFamily="34" charset="0"/>
                <a:cs typeface="Segoe UI" pitchFamily="34" charset="0"/>
              </a:rPr>
              <a:t>Head-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mounted</a:t>
            </a:r>
            <a:r>
              <a:rPr lang="de-DE" sz="1800" dirty="0">
                <a:ea typeface="Segoe UI" pitchFamily="34" charset="0"/>
                <a:cs typeface="Segoe UI" pitchFamily="34" charset="0"/>
              </a:rPr>
              <a:t> Microsoft Kinect</a:t>
            </a:r>
          </a:p>
          <a:p>
            <a:pPr lvl="5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ea typeface="Segoe UI" pitchFamily="34" charset="0"/>
                <a:cs typeface="Segoe UI" pitchFamily="34" charset="0"/>
              </a:rPr>
              <a:t>Recognizes Markers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and</a:t>
            </a:r>
            <a:r>
              <a:rPr lang="de-DE" sz="1800" dirty="0">
                <a:ea typeface="Segoe UI" pitchFamily="34" charset="0"/>
                <a:cs typeface="Segoe UI" pitchFamily="34" charset="0"/>
              </a:rPr>
              <a:t>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Obstacles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  <a:p>
            <a:pPr lvl="6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ea typeface="Segoe UI" pitchFamily="34" charset="0"/>
                <a:cs typeface="Segoe UI" pitchFamily="34" charset="0"/>
              </a:rPr>
              <a:t>Audio-output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for</a:t>
            </a:r>
            <a:r>
              <a:rPr lang="de-DE" sz="1800" dirty="0">
                <a:ea typeface="Segoe UI" pitchFamily="34" charset="0"/>
                <a:cs typeface="Segoe UI" pitchFamily="34" charset="0"/>
              </a:rPr>
              <a:t>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landmark</a:t>
            </a:r>
            <a:r>
              <a:rPr lang="de-DE" sz="1800" dirty="0">
                <a:ea typeface="Segoe UI" pitchFamily="34" charset="0"/>
                <a:cs typeface="Segoe UI" pitchFamily="34" charset="0"/>
              </a:rPr>
              <a:t>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information</a:t>
            </a:r>
            <a:endParaRPr lang="de-DE" sz="1800" dirty="0">
              <a:ea typeface="Segoe UI" pitchFamily="34" charset="0"/>
              <a:cs typeface="Segoe UI" pitchFamily="34" charset="0"/>
            </a:endParaRPr>
          </a:p>
          <a:p>
            <a:pPr lvl="6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ea typeface="Segoe UI" pitchFamily="34" charset="0"/>
                <a:cs typeface="Segoe UI" pitchFamily="34" charset="0"/>
              </a:rPr>
              <a:t>Obstacle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Avoiding</a:t>
            </a:r>
            <a:r>
              <a:rPr lang="de-DE" sz="1800" dirty="0">
                <a:ea typeface="Segoe UI" pitchFamily="34" charset="0"/>
                <a:cs typeface="Segoe UI" pitchFamily="34" charset="0"/>
              </a:rPr>
              <a:t> via </a:t>
            </a:r>
            <a:r>
              <a:rPr lang="de-DE" sz="1800" dirty="0" err="1" smtClean="0">
                <a:ea typeface="Segoe UI" pitchFamily="34" charset="0"/>
                <a:cs typeface="Segoe UI" pitchFamily="34" charset="0"/>
              </a:rPr>
              <a:t>vibrating</a:t>
            </a:r>
            <a:r>
              <a:rPr lang="de-DE" sz="1800" dirty="0" smtClean="0">
                <a:ea typeface="Segoe UI" pitchFamily="34" charset="0"/>
                <a:cs typeface="Segoe UI" pitchFamily="34" charset="0"/>
              </a:rPr>
              <a:t> </a:t>
            </a:r>
            <a:r>
              <a:rPr lang="de-DE" sz="1800" dirty="0" err="1">
                <a:ea typeface="Segoe UI" pitchFamily="34" charset="0"/>
                <a:cs typeface="Segoe UI" pitchFamily="34" charset="0"/>
              </a:rPr>
              <a:t>belt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de-DE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18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Audio-</a:t>
            </a:r>
            <a:r>
              <a:rPr lang="de-DE" dirty="0" err="1" smtClean="0"/>
              <a:t>Tactile</a:t>
            </a:r>
            <a:r>
              <a:rPr lang="de-DE" dirty="0" smtClean="0"/>
              <a:t> Navigation Systems</a:t>
            </a:r>
            <a:endParaRPr lang="de-DE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14637"/>
              </p:ext>
            </p:extLst>
          </p:nvPr>
        </p:nvGraphicFramePr>
        <p:xfrm>
          <a:off x="4355976" y="6453336"/>
          <a:ext cx="4320480" cy="304800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0">
                <a:tc>
                  <a:txBody>
                    <a:bodyPr/>
                    <a:lstStyle/>
                    <a:p>
                      <a:r>
                        <a:rPr lang="de-DE" sz="1000" dirty="0"/>
                        <a:t>Zöllner, Michael; Huber, Stephan; Jetter, Hans-Christian; Reiterer, Harald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Proceedings </a:t>
                      </a:r>
                      <a:r>
                        <a:rPr lang="en-US" sz="1000" dirty="0"/>
                        <a:t>of 13th IFIP TC13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/>
                        <a:t>Interactive Poster), </a:t>
                      </a:r>
                      <a:r>
                        <a:rPr lang="en-US" sz="1000" dirty="0" smtClean="0"/>
                        <a:t>Sep </a:t>
                      </a:r>
                      <a:r>
                        <a:rPr lang="en-US" sz="1000" dirty="0"/>
                        <a:t>2011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19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Audio-</a:t>
            </a:r>
            <a:r>
              <a:rPr lang="de-DE" dirty="0" err="1"/>
              <a:t>Tactile</a:t>
            </a:r>
            <a:r>
              <a:rPr lang="de-DE" dirty="0"/>
              <a:t> </a:t>
            </a:r>
            <a:r>
              <a:rPr lang="de-DE" dirty="0" smtClean="0"/>
              <a:t>Navigation Systems</a:t>
            </a:r>
            <a:endParaRPr lang="de-DE" dirty="0"/>
          </a:p>
        </p:txBody>
      </p:sp>
      <p:pic>
        <p:nvPicPr>
          <p:cNvPr id="5" name="NAVI -- Navigational Aids for the Visually Impaired - YouTube [720p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956" end="4185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587" y="1484784"/>
            <a:ext cx="7848872" cy="441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609348"/>
              </p:ext>
            </p:extLst>
          </p:nvPr>
        </p:nvGraphicFramePr>
        <p:xfrm>
          <a:off x="4355976" y="6453336"/>
          <a:ext cx="4320480" cy="304800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0">
                <a:tc>
                  <a:txBody>
                    <a:bodyPr/>
                    <a:lstStyle/>
                    <a:p>
                      <a:r>
                        <a:rPr lang="de-DE" sz="1000" dirty="0"/>
                        <a:t>Zöllner, Michael; Huber, Stephan; Jetter, Hans-Christian; Reiterer, Harald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Proceedings </a:t>
                      </a:r>
                      <a:r>
                        <a:rPr lang="en-US" sz="1000" dirty="0"/>
                        <a:t>of 13th IFIP TC13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/>
                        <a:t>Interactive Poster), </a:t>
                      </a:r>
                      <a:r>
                        <a:rPr lang="en-US" sz="1000" dirty="0" smtClean="0"/>
                        <a:t>Sep </a:t>
                      </a:r>
                      <a:r>
                        <a:rPr lang="en-US" sz="1000" dirty="0"/>
                        <a:t>2011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0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39 million people blind worldwide</a:t>
            </a:r>
            <a:r>
              <a:rPr lang="en-GB" baseline="30000" dirty="0" smtClean="0"/>
              <a:t>1</a:t>
            </a:r>
            <a:br>
              <a:rPr lang="en-GB" baseline="30000" dirty="0" smtClean="0"/>
            </a:br>
            <a:endParaRPr lang="en-GB" baseline="30000" dirty="0" smtClean="0"/>
          </a:p>
          <a:p>
            <a:r>
              <a:rPr lang="en-GB" dirty="0" smtClean="0"/>
              <a:t>Wayfinding difficult due to lack of access to signs and landmarks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Going to unfamiliar places nearly impossible without help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Dependence on other people</a:t>
            </a:r>
          </a:p>
          <a:p>
            <a:endParaRPr lang="de-DE" baseline="30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686982" y="6381328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[1]: WHO Fact Sheet No 282</a:t>
            </a:r>
          </a:p>
          <a:p>
            <a:r>
              <a:rPr lang="de-DE" sz="1000" dirty="0" smtClean="0"/>
              <a:t>Picture: public domain</a:t>
            </a:r>
          </a:p>
        </p:txBody>
      </p:sp>
      <p:pic>
        <p:nvPicPr>
          <p:cNvPr id="1026" name="Picture 2" descr="http://upload.wikimedia.org/wikipedia/commons/thumb/3/3e/Gelbe_Armbinden_f%C3%BCr_blinde_und_sehbehinderte_Menschen.svg/768px-Gelbe_Armbinden_f%C3%BCr_blinde_und_sehbehinderte_Mensch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4" y="3789040"/>
            <a:ext cx="2037656" cy="203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20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Audio-</a:t>
            </a:r>
            <a:r>
              <a:rPr lang="de-DE" dirty="0" err="1"/>
              <a:t>Tactile</a:t>
            </a:r>
            <a:r>
              <a:rPr lang="de-DE" dirty="0"/>
              <a:t> </a:t>
            </a:r>
            <a:r>
              <a:rPr lang="de-DE" dirty="0" smtClean="0"/>
              <a:t>Navigation Systems</a:t>
            </a:r>
            <a:endParaRPr lang="de-DE" dirty="0"/>
          </a:p>
        </p:txBody>
      </p:sp>
      <p:pic>
        <p:nvPicPr>
          <p:cNvPr id="5" name="NAVI -- Navigational Aids for the Visually Impaired - YouTube [72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587" y="1484784"/>
            <a:ext cx="7848872" cy="441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/>
          </p:nvPr>
        </p:nvGraphicFramePr>
        <p:xfrm>
          <a:off x="4355976" y="6453336"/>
          <a:ext cx="4320480" cy="304800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0">
                <a:tc>
                  <a:txBody>
                    <a:bodyPr/>
                    <a:lstStyle/>
                    <a:p>
                      <a:r>
                        <a:rPr lang="de-DE" sz="1000" dirty="0"/>
                        <a:t>Zöllner, Michael; Huber, Stephan; Jetter, Hans-Christian; Reiterer, Harald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Proceedings </a:t>
                      </a:r>
                      <a:r>
                        <a:rPr lang="en-US" sz="1000" dirty="0"/>
                        <a:t>of 13th IFIP TC13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/>
                        <a:t>Interactive Poster), </a:t>
                      </a:r>
                      <a:r>
                        <a:rPr lang="en-US" sz="1000" dirty="0" smtClean="0"/>
                        <a:t>Sep </a:t>
                      </a:r>
                      <a:r>
                        <a:rPr lang="en-US" sz="1000" dirty="0"/>
                        <a:t>2011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0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Head-Mounted Display </a:t>
            </a:r>
            <a:r>
              <a:rPr lang="en-US" dirty="0"/>
              <a:t>to Aid </a:t>
            </a:r>
            <a:r>
              <a:rPr lang="en-US" dirty="0" smtClean="0"/>
              <a:t>Partially </a:t>
            </a:r>
            <a:r>
              <a:rPr lang="en-US" dirty="0"/>
              <a:t>Sighted </a:t>
            </a:r>
            <a:endParaRPr lang="en-US" dirty="0" smtClean="0"/>
          </a:p>
          <a:p>
            <a:pPr lvl="1"/>
            <a:r>
              <a:rPr lang="en-US" dirty="0" smtClean="0"/>
              <a:t>Stephen Hicks et al, 2013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Consits</a:t>
            </a:r>
            <a:r>
              <a:rPr lang="en-US" dirty="0" smtClean="0"/>
              <a:t> of:</a:t>
            </a:r>
            <a:endParaRPr lang="en-US" dirty="0"/>
          </a:p>
          <a:p>
            <a:pPr lvl="1"/>
            <a:r>
              <a:rPr lang="en-US" dirty="0" smtClean="0"/>
              <a:t>Head-up display </a:t>
            </a:r>
          </a:p>
          <a:p>
            <a:pPr lvl="1"/>
            <a:r>
              <a:rPr lang="en-US" dirty="0" smtClean="0"/>
              <a:t>Depth-camera</a:t>
            </a:r>
          </a:p>
          <a:p>
            <a:pPr lvl="1"/>
            <a:r>
              <a:rPr lang="en-US" dirty="0" smtClean="0"/>
              <a:t>Portable computer</a:t>
            </a:r>
          </a:p>
          <a:p>
            <a:r>
              <a:rPr lang="en-US" dirty="0" smtClean="0"/>
              <a:t>Produces high contrast </a:t>
            </a:r>
            <a:br>
              <a:rPr lang="en-US" dirty="0" smtClean="0"/>
            </a:br>
            <a:r>
              <a:rPr lang="en-US" dirty="0" smtClean="0"/>
              <a:t>simplification of camera image</a:t>
            </a:r>
            <a:endParaRPr lang="en-US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21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Visual Navigation Systems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275856" y="6215658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Stephen Hicks </a:t>
            </a:r>
            <a:r>
              <a:rPr lang="de-DE" sz="1000" dirty="0"/>
              <a:t>et al. (2013) A </a:t>
            </a:r>
            <a:r>
              <a:rPr lang="de-DE" sz="1000" dirty="0" err="1"/>
              <a:t>Depth-Based</a:t>
            </a:r>
            <a:r>
              <a:rPr lang="de-DE" sz="1000" dirty="0"/>
              <a:t> Head-</a:t>
            </a:r>
            <a:r>
              <a:rPr lang="de-DE" sz="1000" dirty="0" err="1"/>
              <a:t>Mounted</a:t>
            </a:r>
            <a:r>
              <a:rPr lang="de-DE" sz="1000" dirty="0"/>
              <a:t> Visual Display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Aid</a:t>
            </a:r>
            <a:r>
              <a:rPr lang="de-DE" sz="1000" dirty="0"/>
              <a:t> </a:t>
            </a:r>
            <a:r>
              <a:rPr lang="de-DE" sz="1000" dirty="0" smtClean="0"/>
              <a:t>Navigation</a:t>
            </a:r>
            <a:br>
              <a:rPr lang="de-DE" sz="1000" dirty="0" smtClean="0"/>
            </a:br>
            <a:r>
              <a:rPr lang="de-DE" sz="1000" dirty="0" smtClean="0"/>
              <a:t>in </a:t>
            </a:r>
            <a:r>
              <a:rPr lang="de-DE" sz="1000" dirty="0" err="1" smtClean="0"/>
              <a:t>Partially</a:t>
            </a:r>
            <a:r>
              <a:rPr lang="de-DE" sz="1000" dirty="0" smtClean="0"/>
              <a:t> </a:t>
            </a:r>
            <a:r>
              <a:rPr lang="de-DE" sz="1000" dirty="0" err="1" smtClean="0"/>
              <a:t>Sighted</a:t>
            </a:r>
            <a:r>
              <a:rPr lang="de-DE" sz="1000" dirty="0" smtClean="0"/>
              <a:t> </a:t>
            </a:r>
            <a:r>
              <a:rPr lang="de-DE" sz="1000" dirty="0" err="1" smtClean="0"/>
              <a:t>Individuals</a:t>
            </a:r>
            <a:r>
              <a:rPr lang="de-DE" sz="1000" dirty="0" smtClean="0"/>
              <a:t>, </a:t>
            </a:r>
            <a:r>
              <a:rPr lang="de-DE" sz="1000" dirty="0" err="1" smtClean="0"/>
              <a:t>PLoS</a:t>
            </a:r>
            <a:r>
              <a:rPr lang="de-DE" sz="1000" dirty="0" smtClean="0"/>
              <a:t> </a:t>
            </a:r>
            <a:r>
              <a:rPr lang="de-DE" sz="1000" dirty="0"/>
              <a:t>ONE 8(7): e67695. </a:t>
            </a:r>
            <a:r>
              <a:rPr lang="de-DE" sz="1000" dirty="0" smtClean="0"/>
              <a:t>doi:10.1371/journal.pone.0067695</a:t>
            </a:r>
            <a:endParaRPr lang="de-DE" sz="1000" dirty="0"/>
          </a:p>
          <a:p>
            <a:r>
              <a:rPr lang="de-DE" sz="1000" dirty="0" err="1" smtClean="0"/>
              <a:t>Bottom</a:t>
            </a:r>
            <a:r>
              <a:rPr lang="de-DE" sz="1000" dirty="0" smtClean="0"/>
              <a:t> </a:t>
            </a:r>
            <a:r>
              <a:rPr lang="de-DE" sz="1000" dirty="0" err="1" smtClean="0"/>
              <a:t>picture</a:t>
            </a:r>
            <a:r>
              <a:rPr lang="de-DE" sz="1000" dirty="0" smtClean="0"/>
              <a:t>: www.ox.ac.uk</a:t>
            </a:r>
            <a:endParaRPr lang="de-DE" sz="1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206" y="1753454"/>
            <a:ext cx="2428274" cy="181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173" y="3717032"/>
            <a:ext cx="3872307" cy="230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1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, </a:t>
            </a:r>
            <a:r>
              <a:rPr lang="de-DE" dirty="0" err="1" smtClean="0"/>
              <a:t>completed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commercial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beneficial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But</a:t>
            </a:r>
          </a:p>
          <a:p>
            <a:pPr lvl="1"/>
            <a:r>
              <a:rPr lang="de-DE" dirty="0" err="1"/>
              <a:t>No</a:t>
            </a:r>
            <a:r>
              <a:rPr lang="de-DE" dirty="0"/>
              <a:t> Usability Studies </a:t>
            </a:r>
            <a:r>
              <a:rPr lang="de-DE" dirty="0" err="1"/>
              <a:t>of</a:t>
            </a:r>
            <a:r>
              <a:rPr lang="de-DE" dirty="0"/>
              <a:t> Technical </a:t>
            </a:r>
            <a:r>
              <a:rPr lang="de-DE" dirty="0" err="1"/>
              <a:t>Assistive</a:t>
            </a:r>
            <a:r>
              <a:rPr lang="de-DE" dirty="0"/>
              <a:t> Systems  in real-</a:t>
            </a:r>
            <a:r>
              <a:rPr lang="de-DE" dirty="0" err="1"/>
              <a:t>life</a:t>
            </a:r>
            <a:r>
              <a:rPr lang="de-DE" dirty="0"/>
              <a:t> </a:t>
            </a:r>
            <a:r>
              <a:rPr lang="de-DE" dirty="0" err="1"/>
              <a:t>situations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baseline="30000" dirty="0"/>
              <a:t>1</a:t>
            </a:r>
          </a:p>
          <a:p>
            <a:pPr lvl="1"/>
            <a:r>
              <a:rPr lang="de-DE" dirty="0" err="1"/>
              <a:t>Often</a:t>
            </a:r>
            <a:r>
              <a:rPr lang="de-DE" dirty="0"/>
              <a:t> Systems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blind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Account </a:t>
            </a:r>
            <a:r>
              <a:rPr lang="de-DE" baseline="30000" dirty="0"/>
              <a:t>1</a:t>
            </a:r>
          </a:p>
          <a:p>
            <a:pPr marL="457200" lvl="1" indent="0">
              <a:buNone/>
            </a:pPr>
            <a:endParaRPr lang="de-DE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22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6078670"/>
            <a:ext cx="739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[1]: </a:t>
            </a:r>
            <a:r>
              <a:rPr lang="de-DE" sz="1000" dirty="0" err="1"/>
              <a:t>Gaunet</a:t>
            </a:r>
            <a:r>
              <a:rPr lang="de-DE" sz="1000" dirty="0"/>
              <a:t> &amp; </a:t>
            </a:r>
            <a:r>
              <a:rPr lang="de-DE" sz="1000" dirty="0" err="1"/>
              <a:t>Briffault</a:t>
            </a:r>
            <a:r>
              <a:rPr lang="de-DE" sz="1000" dirty="0"/>
              <a:t>, „</a:t>
            </a:r>
            <a:r>
              <a:rPr lang="de-DE" sz="1000" dirty="0" err="1"/>
              <a:t>Exploring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Functional</a:t>
            </a:r>
            <a:r>
              <a:rPr lang="de-DE" sz="1000" dirty="0"/>
              <a:t> </a:t>
            </a:r>
            <a:r>
              <a:rPr lang="de-DE" sz="1000" dirty="0" err="1"/>
              <a:t>Specifications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a </a:t>
            </a:r>
            <a:r>
              <a:rPr lang="de-DE" sz="1000" dirty="0" err="1"/>
              <a:t>Localized</a:t>
            </a:r>
            <a:r>
              <a:rPr lang="de-DE" sz="1000" dirty="0"/>
              <a:t> </a:t>
            </a:r>
            <a:r>
              <a:rPr lang="de-DE" sz="1000" dirty="0" err="1"/>
              <a:t>Wayfinding</a:t>
            </a:r>
            <a:r>
              <a:rPr lang="de-DE" sz="1000" dirty="0"/>
              <a:t> Verbal </a:t>
            </a:r>
            <a:r>
              <a:rPr lang="de-DE" sz="1000" dirty="0" err="1"/>
              <a:t>Aid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Blind </a:t>
            </a:r>
            <a:r>
              <a:rPr lang="de-DE" sz="1000" dirty="0" err="1"/>
              <a:t>Pedestrians</a:t>
            </a:r>
            <a:r>
              <a:rPr lang="de-DE" sz="1000" dirty="0"/>
              <a:t>“, 2005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496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23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9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Mobility: ability to move safely and avoiding of obstacles</a:t>
            </a:r>
            <a:r>
              <a:rPr lang="en-GB" baseline="30000" dirty="0" smtClean="0"/>
              <a:t>1</a:t>
            </a:r>
            <a:br>
              <a:rPr lang="en-GB" baseline="30000" dirty="0" smtClean="0"/>
            </a:br>
            <a:r>
              <a:rPr lang="en-GB" baseline="30000" dirty="0" smtClean="0"/>
              <a:t/>
            </a:r>
            <a:br>
              <a:rPr lang="en-GB" baseline="30000" dirty="0" smtClean="0"/>
            </a:br>
            <a:endParaRPr lang="en-GB" baseline="30000" dirty="0" smtClean="0"/>
          </a:p>
          <a:p>
            <a:r>
              <a:rPr lang="en-GB" dirty="0" smtClean="0"/>
              <a:t>Macronavigation</a:t>
            </a:r>
            <a:r>
              <a:rPr lang="en-GB" baseline="30000" dirty="0" smtClean="0"/>
              <a:t>2</a:t>
            </a:r>
            <a:endParaRPr lang="en-GB" dirty="0" smtClean="0"/>
          </a:p>
          <a:p>
            <a:pPr lvl="1"/>
            <a:r>
              <a:rPr lang="en-GB" dirty="0" smtClean="0"/>
              <a:t>distant environment, directions</a:t>
            </a:r>
          </a:p>
          <a:p>
            <a:pPr lvl="1"/>
            <a:r>
              <a:rPr lang="en-GB" dirty="0" smtClean="0"/>
              <a:t>Problem: no visual landmarks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Micronavigation</a:t>
            </a:r>
            <a:r>
              <a:rPr lang="en-GB" baseline="30000" dirty="0" smtClean="0"/>
              <a:t>2</a:t>
            </a:r>
          </a:p>
          <a:p>
            <a:pPr lvl="1"/>
            <a:r>
              <a:rPr lang="en-GB" dirty="0" smtClean="0"/>
              <a:t>Immediate environment, obstacle avoidance</a:t>
            </a:r>
          </a:p>
          <a:p>
            <a:pPr lvl="1"/>
            <a:r>
              <a:rPr lang="en-GB" dirty="0" smtClean="0"/>
              <a:t>Problem: obstacle detection</a:t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Navigation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2683021" y="5946946"/>
            <a:ext cx="61750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[1]: G. </a:t>
            </a:r>
            <a:r>
              <a:rPr lang="en-GB" sz="1000" dirty="0" err="1" smtClean="0"/>
              <a:t>Jansson</a:t>
            </a:r>
            <a:r>
              <a:rPr lang="en-GB" sz="1000" dirty="0" smtClean="0"/>
              <a:t>. Nonvisual guidance of walking. In Perception and control of </a:t>
            </a:r>
            <a:r>
              <a:rPr lang="en-GB" sz="1000" dirty="0" err="1" smtClean="0"/>
              <a:t>egomotion</a:t>
            </a:r>
            <a:r>
              <a:rPr lang="en-GB" sz="1000" dirty="0" smtClean="0"/>
              <a:t>, Hillsdale, 1990</a:t>
            </a:r>
          </a:p>
          <a:p>
            <a:r>
              <a:rPr lang="en-GB" sz="1000" dirty="0" smtClean="0"/>
              <a:t>[2]: H. Petrie. User requirements for a </a:t>
            </a:r>
            <a:r>
              <a:rPr lang="en-GB" sz="1000" dirty="0" err="1" smtClean="0"/>
              <a:t>gps</a:t>
            </a:r>
            <a:r>
              <a:rPr lang="en-GB" sz="1000" dirty="0" smtClean="0"/>
              <a:t>-based travel aid for blind people. </a:t>
            </a:r>
            <a:br>
              <a:rPr lang="en-GB" sz="1000" dirty="0" smtClean="0"/>
            </a:br>
            <a:r>
              <a:rPr lang="en-GB" sz="1000" dirty="0" smtClean="0"/>
              <a:t>      In Proc. of the Conference on Orientation and Navigation Systems for Blind Persons,1995 </a:t>
            </a:r>
          </a:p>
          <a:p>
            <a:r>
              <a:rPr lang="en-GB" sz="1000" dirty="0" smtClean="0"/>
              <a:t>Top picture: www.automotiveit.eu</a:t>
            </a:r>
            <a:br>
              <a:rPr lang="en-GB" sz="1000" dirty="0" smtClean="0"/>
            </a:br>
            <a:r>
              <a:rPr lang="en-GB" sz="1000" dirty="0" smtClean="0"/>
              <a:t>Bottom picture: </a:t>
            </a:r>
            <a:r>
              <a:rPr lang="en-GB" sz="1000" dirty="0" err="1" smtClean="0"/>
              <a:t>Blinden</a:t>
            </a:r>
            <a:r>
              <a:rPr lang="en-GB" sz="1000" dirty="0" smtClean="0"/>
              <a:t>- und </a:t>
            </a:r>
            <a:r>
              <a:rPr lang="en-GB" sz="1000" dirty="0" err="1" smtClean="0"/>
              <a:t>Sehbehindertenverband</a:t>
            </a:r>
            <a:r>
              <a:rPr lang="en-GB" sz="1000" dirty="0" smtClean="0"/>
              <a:t> Tirol, www.tbsv.org</a:t>
            </a:r>
          </a:p>
        </p:txBody>
      </p:sp>
      <p:pic>
        <p:nvPicPr>
          <p:cNvPr id="2050" name="Picture 2" descr="http://www.tbsv.org/images/Fueh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08" y="4010335"/>
            <a:ext cx="2434572" cy="154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09" y="2060848"/>
            <a:ext cx="2434572" cy="175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2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Indispensable: Long cane</a:t>
            </a:r>
          </a:p>
          <a:p>
            <a:pPr lvl="1"/>
            <a:r>
              <a:rPr lang="en-GB" dirty="0" smtClean="0"/>
              <a:t>Used for micronavigation to detect obstacles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„Intelligent Long-cane“: Guide Dog</a:t>
            </a:r>
          </a:p>
          <a:p>
            <a:pPr lvl="1"/>
            <a:r>
              <a:rPr lang="en-GB" dirty="0" smtClean="0"/>
              <a:t>Used for enhanced micronavigation</a:t>
            </a:r>
            <a:br>
              <a:rPr lang="en-GB" dirty="0" smtClean="0"/>
            </a:br>
            <a:r>
              <a:rPr lang="en-GB" dirty="0" smtClean="0"/>
              <a:t>and limited macronavigation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GB" smtClean="0"/>
              <a:t>4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Conventional Methods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6228184" y="6369170"/>
            <a:ext cx="4645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000" dirty="0" smtClean="0"/>
              <a:t>Top picture: Stockphoto / Karin Lau</a:t>
            </a:r>
          </a:p>
          <a:p>
            <a:pPr marL="0" lvl="1"/>
            <a:r>
              <a:rPr lang="en-GB" sz="1000" dirty="0" smtClean="0"/>
              <a:t>Bottom picture: mydog365.de</a:t>
            </a:r>
          </a:p>
        </p:txBody>
      </p:sp>
      <p:pic>
        <p:nvPicPr>
          <p:cNvPr id="8" name="Picture 2" descr="http://images.sciencedaily.com/2010/10/101006131203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66" y="1717905"/>
            <a:ext cx="2493277" cy="1653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gazin.mydog365.de/wp-content/uploads/berufe/blindenhund/Blindenhund-Hundeberu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41" y="3505476"/>
            <a:ext cx="3762902" cy="24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Environmental facilities:</a:t>
            </a:r>
          </a:p>
          <a:p>
            <a:pPr lvl="1"/>
            <a:r>
              <a:rPr lang="en-GB" dirty="0" smtClean="0"/>
              <a:t>Tactile  enhancements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err="1" smtClean="0"/>
              <a:t>Auditive</a:t>
            </a:r>
            <a:r>
              <a:rPr lang="en-GB" dirty="0" smtClean="0"/>
              <a:t> signals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Conventional Methods</a:t>
            </a:r>
            <a:endParaRPr lang="en-GB" dirty="0"/>
          </a:p>
        </p:txBody>
      </p:sp>
      <p:pic>
        <p:nvPicPr>
          <p:cNvPr id="1026" name="Picture 2" descr="http://www.20min.ch/dyim/7f666e/M600,1000/images/content/1/0/8/10876877/4/topel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r="23940"/>
          <a:stretch/>
        </p:blipFill>
        <p:spPr bwMode="auto">
          <a:xfrm>
            <a:off x="5724128" y="3824267"/>
            <a:ext cx="1629692" cy="222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9512" y="5275026"/>
            <a:ext cx="46454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Pictures:</a:t>
            </a:r>
            <a:br>
              <a:rPr lang="en-GB" sz="1000" dirty="0" smtClean="0"/>
            </a:br>
            <a:r>
              <a:rPr lang="en-GB" sz="1000" dirty="0" smtClean="0"/>
              <a:t>Top: </a:t>
            </a:r>
            <a:r>
              <a:rPr lang="en-GB" sz="1000" dirty="0" err="1" smtClean="0"/>
              <a:t>Bahnforum</a:t>
            </a:r>
            <a:r>
              <a:rPr lang="en-GB" sz="1000" dirty="0" smtClean="0"/>
              <a:t> Stuttgart, www.bahnforum-s.de, </a:t>
            </a:r>
            <a:r>
              <a:rPr lang="en-GB" sz="1000" dirty="0" err="1" smtClean="0"/>
              <a:t>snowtrain</a:t>
            </a: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1000" dirty="0" smtClean="0"/>
              <a:t>Bottom left: www.nuernberg.de</a:t>
            </a:r>
            <a:br>
              <a:rPr lang="en-GB" sz="1000" dirty="0" smtClean="0"/>
            </a:br>
            <a:r>
              <a:rPr lang="en-GB" sz="1000" dirty="0" smtClean="0"/>
              <a:t>Bottom middle: www.20min.ch</a:t>
            </a:r>
          </a:p>
          <a:p>
            <a:r>
              <a:rPr lang="en-GB" sz="1000" dirty="0" smtClean="0"/>
              <a:t>Bottom right: </a:t>
            </a:r>
            <a:r>
              <a:rPr lang="en-GB" sz="1000" dirty="0" err="1" smtClean="0"/>
              <a:t>Kürgen</a:t>
            </a:r>
            <a:r>
              <a:rPr lang="en-GB" sz="1000" dirty="0" smtClean="0"/>
              <a:t> Koll, taximann-juergen.blogspot.de</a:t>
            </a:r>
            <a:endParaRPr lang="en-GB" sz="1000" dirty="0"/>
          </a:p>
        </p:txBody>
      </p:sp>
      <p:pic>
        <p:nvPicPr>
          <p:cNvPr id="1028" name="Picture 4" descr="http://abload.de/img/031211-150624bv7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2"/>
          <a:stretch/>
        </p:blipFill>
        <p:spPr bwMode="auto">
          <a:xfrm>
            <a:off x="3779913" y="1412776"/>
            <a:ext cx="5112568" cy="223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uernberg.de/imperia/md/verkehrsplanung/bilder/fittosize_180_0_6da3ff43bcd12c7f1b909c02da2f7ed9_blinde_akustische_freiga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44855"/>
            <a:ext cx="1661666" cy="221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-JNAenSpQf0k/UlPo0Ik5DBI/AAAAAAABZgA/JJRZ93NzCvY/s1600/Dr%C3%BCcker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1" r="20464"/>
          <a:stretch/>
        </p:blipFill>
        <p:spPr bwMode="auto">
          <a:xfrm>
            <a:off x="7631797" y="3836952"/>
            <a:ext cx="1260683" cy="222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Audio</a:t>
            </a:r>
          </a:p>
          <a:p>
            <a:pPr lvl="1"/>
            <a:r>
              <a:rPr lang="de-DE" dirty="0" smtClean="0"/>
              <a:t>Sound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roughly</a:t>
            </a:r>
            <a:r>
              <a:rPr lang="de-DE" dirty="0" smtClean="0"/>
              <a:t> </a:t>
            </a:r>
            <a:r>
              <a:rPr lang="de-DE" dirty="0" err="1" smtClean="0"/>
              <a:t>indicate</a:t>
            </a:r>
            <a:r>
              <a:rPr lang="de-DE" dirty="0" smtClean="0"/>
              <a:t> a landmark</a:t>
            </a:r>
            <a:r>
              <a:rPr lang="de-DE" baseline="30000" dirty="0" smtClean="0"/>
              <a:t>1</a:t>
            </a:r>
          </a:p>
          <a:p>
            <a:pPr lvl="1"/>
            <a:r>
              <a:rPr lang="de-DE" dirty="0" smtClean="0"/>
              <a:t>Sound </a:t>
            </a:r>
            <a:r>
              <a:rPr lang="de-DE" dirty="0" err="1" smtClean="0"/>
              <a:t>reverbed</a:t>
            </a:r>
            <a:r>
              <a:rPr lang="de-DE" dirty="0" smtClean="0"/>
              <a:t> off a wall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travel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a </a:t>
            </a:r>
            <a:r>
              <a:rPr lang="de-DE" dirty="0" err="1" smtClean="0"/>
              <a:t>straight</a:t>
            </a:r>
            <a:r>
              <a:rPr lang="de-DE" dirty="0" smtClean="0"/>
              <a:t> line</a:t>
            </a:r>
            <a:r>
              <a:rPr lang="de-DE" baseline="30000" dirty="0" smtClean="0"/>
              <a:t>2</a:t>
            </a:r>
          </a:p>
          <a:p>
            <a:pPr lvl="1"/>
            <a:r>
              <a:rPr lang="de-DE" dirty="0" smtClean="0"/>
              <a:t>Verbal </a:t>
            </a:r>
            <a:r>
              <a:rPr lang="de-DE" dirty="0" err="1" smtClean="0"/>
              <a:t>descriptions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instructions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guide</a:t>
            </a:r>
            <a:r>
              <a:rPr lang="de-DE" dirty="0" smtClean="0"/>
              <a:t> blind people</a:t>
            </a:r>
            <a:r>
              <a:rPr lang="de-DE" baseline="30000" dirty="0" smtClean="0"/>
              <a:t>3</a:t>
            </a:r>
          </a:p>
          <a:p>
            <a:pPr lvl="1"/>
            <a:r>
              <a:rPr lang="de-DE" dirty="0" err="1" smtClean="0"/>
              <a:t>Signs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advices</a:t>
            </a:r>
            <a:r>
              <a:rPr lang="de-DE" dirty="0" smtClean="0"/>
              <a:t>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seeing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Problems: </a:t>
            </a:r>
          </a:p>
          <a:p>
            <a:pPr lvl="1"/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interfered</a:t>
            </a:r>
            <a:r>
              <a:rPr lang="de-DE" dirty="0" smtClean="0"/>
              <a:t>, </a:t>
            </a:r>
            <a:r>
              <a:rPr lang="de-DE" dirty="0" err="1" smtClean="0"/>
              <a:t>especially</a:t>
            </a:r>
            <a:r>
              <a:rPr lang="de-DE" dirty="0" smtClean="0"/>
              <a:t> in urban </a:t>
            </a:r>
            <a:r>
              <a:rPr lang="de-DE" dirty="0" err="1" smtClean="0"/>
              <a:t>areas</a:t>
            </a:r>
            <a:endParaRPr lang="de-DE" dirty="0" smtClean="0"/>
          </a:p>
          <a:p>
            <a:pPr lvl="1"/>
            <a:r>
              <a:rPr lang="de-DE" dirty="0" err="1" smtClean="0"/>
              <a:t>Descriptions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visual</a:t>
            </a:r>
            <a:r>
              <a:rPr lang="de-DE" dirty="0" smtClean="0"/>
              <a:t> </a:t>
            </a:r>
            <a:r>
              <a:rPr lang="de-DE" dirty="0" err="1" smtClean="0"/>
              <a:t>landmarks</a:t>
            </a:r>
            <a:r>
              <a:rPr lang="de-DE" dirty="0" smtClean="0"/>
              <a:t>,</a:t>
            </a:r>
          </a:p>
          <a:p>
            <a:pPr lvl="1"/>
            <a:r>
              <a:rPr lang="de-DE" dirty="0"/>
              <a:t>b</a:t>
            </a:r>
            <a:r>
              <a:rPr lang="de-DE" dirty="0" smtClean="0"/>
              <a:t>ut </a:t>
            </a:r>
            <a:r>
              <a:rPr lang="de-DE" dirty="0" err="1" smtClean="0"/>
              <a:t>with</a:t>
            </a:r>
            <a:r>
              <a:rPr lang="de-DE" dirty="0" smtClean="0"/>
              <a:t> all relevant </a:t>
            </a:r>
            <a:r>
              <a:rPr lang="de-DE" dirty="0" err="1" smtClean="0"/>
              <a:t>features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endParaRPr lang="de-DE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Modalities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99109" y="5887138"/>
            <a:ext cx="7393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[1]: </a:t>
            </a:r>
            <a:r>
              <a:rPr lang="de-DE" sz="1000" dirty="0" err="1" smtClean="0"/>
              <a:t>Jansson</a:t>
            </a:r>
            <a:r>
              <a:rPr lang="de-DE" sz="1000" dirty="0" smtClean="0"/>
              <a:t>, „</a:t>
            </a:r>
            <a:r>
              <a:rPr lang="de-DE" sz="1000" dirty="0" err="1" smtClean="0"/>
              <a:t>Spatial</a:t>
            </a:r>
            <a:r>
              <a:rPr lang="de-DE" sz="1000" dirty="0" smtClean="0"/>
              <a:t> </a:t>
            </a:r>
            <a:r>
              <a:rPr lang="de-DE" sz="1000" dirty="0" err="1" smtClean="0"/>
              <a:t>orientation</a:t>
            </a:r>
            <a:r>
              <a:rPr lang="de-DE" sz="1000" dirty="0" smtClean="0"/>
              <a:t> </a:t>
            </a:r>
            <a:r>
              <a:rPr lang="de-DE" sz="1000" dirty="0" err="1" smtClean="0"/>
              <a:t>and</a:t>
            </a:r>
            <a:r>
              <a:rPr lang="de-DE" sz="1000" dirty="0" smtClean="0"/>
              <a:t> </a:t>
            </a:r>
            <a:r>
              <a:rPr lang="de-DE" sz="1000" dirty="0" err="1" smtClean="0"/>
              <a:t>mobility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people</a:t>
            </a:r>
            <a:r>
              <a:rPr lang="de-DE" sz="1000" dirty="0" smtClean="0"/>
              <a:t> </a:t>
            </a:r>
            <a:r>
              <a:rPr lang="de-DE" sz="1000" dirty="0" err="1" smtClean="0"/>
              <a:t>with</a:t>
            </a:r>
            <a:r>
              <a:rPr lang="de-DE" sz="1000" dirty="0" smtClean="0"/>
              <a:t> </a:t>
            </a:r>
            <a:r>
              <a:rPr lang="de-DE" sz="1000" dirty="0" err="1" smtClean="0"/>
              <a:t>visual</a:t>
            </a:r>
            <a:r>
              <a:rPr lang="de-DE" sz="1000" dirty="0" smtClean="0"/>
              <a:t> </a:t>
            </a:r>
            <a:r>
              <a:rPr lang="de-DE" sz="1000" dirty="0" err="1" smtClean="0"/>
              <a:t>impairment</a:t>
            </a:r>
            <a:r>
              <a:rPr lang="de-DE" sz="1000" dirty="0" smtClean="0"/>
              <a:t>“, 2000</a:t>
            </a:r>
          </a:p>
          <a:p>
            <a:r>
              <a:rPr lang="de-DE" sz="1000" dirty="0" smtClean="0"/>
              <a:t>[2]: </a:t>
            </a:r>
            <a:r>
              <a:rPr lang="de-DE" sz="1000" dirty="0" err="1" smtClean="0"/>
              <a:t>Ashmead</a:t>
            </a:r>
            <a:r>
              <a:rPr lang="de-DE" sz="1000" dirty="0" smtClean="0"/>
              <a:t> et al., „</a:t>
            </a:r>
            <a:r>
              <a:rPr lang="de-DE" sz="1000" dirty="0" err="1" smtClean="0"/>
              <a:t>Auditory</a:t>
            </a:r>
            <a:r>
              <a:rPr lang="de-DE" sz="1000" dirty="0" smtClean="0"/>
              <a:t> </a:t>
            </a:r>
            <a:r>
              <a:rPr lang="de-DE" sz="1000" dirty="0" err="1" smtClean="0"/>
              <a:t>perception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walls</a:t>
            </a:r>
            <a:r>
              <a:rPr lang="de-DE" sz="1000" dirty="0" smtClean="0"/>
              <a:t> via </a:t>
            </a:r>
            <a:r>
              <a:rPr lang="de-DE" sz="1000" dirty="0" err="1" smtClean="0"/>
              <a:t>spectral</a:t>
            </a:r>
            <a:r>
              <a:rPr lang="de-DE" sz="1000" dirty="0" smtClean="0"/>
              <a:t> </a:t>
            </a:r>
            <a:r>
              <a:rPr lang="de-DE" sz="1000" dirty="0" err="1" smtClean="0"/>
              <a:t>variations</a:t>
            </a:r>
            <a:r>
              <a:rPr lang="de-DE" sz="1000" dirty="0" smtClean="0"/>
              <a:t> in </a:t>
            </a:r>
            <a:r>
              <a:rPr lang="de-DE" sz="1000" dirty="0" err="1" smtClean="0"/>
              <a:t>the</a:t>
            </a:r>
            <a:r>
              <a:rPr lang="de-DE" sz="1000" dirty="0" smtClean="0"/>
              <a:t> </a:t>
            </a:r>
            <a:r>
              <a:rPr lang="de-DE" sz="1000" dirty="0" err="1" smtClean="0"/>
              <a:t>ambient</a:t>
            </a:r>
            <a:r>
              <a:rPr lang="de-DE" sz="1000" dirty="0" smtClean="0"/>
              <a:t> </a:t>
            </a:r>
            <a:r>
              <a:rPr lang="de-DE" sz="1000" dirty="0" err="1" smtClean="0"/>
              <a:t>sound</a:t>
            </a:r>
            <a:r>
              <a:rPr lang="de-DE" sz="1000" dirty="0" smtClean="0"/>
              <a:t> </a:t>
            </a:r>
            <a:r>
              <a:rPr lang="de-DE" sz="1000" dirty="0" err="1" smtClean="0"/>
              <a:t>field</a:t>
            </a:r>
            <a:r>
              <a:rPr lang="de-DE" sz="1000" dirty="0" smtClean="0"/>
              <a:t>“, 1999</a:t>
            </a:r>
          </a:p>
          <a:p>
            <a:r>
              <a:rPr lang="de-DE" sz="1000" dirty="0" smtClean="0"/>
              <a:t>[3]: </a:t>
            </a:r>
            <a:r>
              <a:rPr lang="de-DE" sz="1000" dirty="0" err="1"/>
              <a:t>Gaunet</a:t>
            </a:r>
            <a:r>
              <a:rPr lang="de-DE" sz="1000" dirty="0"/>
              <a:t> &amp; </a:t>
            </a:r>
            <a:r>
              <a:rPr lang="de-DE" sz="1000" dirty="0" err="1"/>
              <a:t>Briffault</a:t>
            </a:r>
            <a:r>
              <a:rPr lang="de-DE" sz="1000" dirty="0"/>
              <a:t>, „</a:t>
            </a:r>
            <a:r>
              <a:rPr lang="de-DE" sz="1000" dirty="0" err="1"/>
              <a:t>Exploring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Functional</a:t>
            </a:r>
            <a:r>
              <a:rPr lang="de-DE" sz="1000" dirty="0"/>
              <a:t> </a:t>
            </a:r>
            <a:r>
              <a:rPr lang="de-DE" sz="1000" dirty="0" err="1"/>
              <a:t>Specifications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a </a:t>
            </a:r>
            <a:r>
              <a:rPr lang="de-DE" sz="1000" dirty="0" err="1"/>
              <a:t>Localized</a:t>
            </a:r>
            <a:r>
              <a:rPr lang="de-DE" sz="1000" dirty="0"/>
              <a:t> </a:t>
            </a:r>
            <a:r>
              <a:rPr lang="de-DE" sz="1000" dirty="0" err="1"/>
              <a:t>Wayfinding</a:t>
            </a:r>
            <a:r>
              <a:rPr lang="de-DE" sz="1000" dirty="0"/>
              <a:t> Verbal </a:t>
            </a:r>
            <a:r>
              <a:rPr lang="de-DE" sz="1000" dirty="0" err="1"/>
              <a:t>Aid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Blind </a:t>
            </a:r>
            <a:r>
              <a:rPr lang="de-DE" sz="1000" dirty="0" err="1"/>
              <a:t>Pedestrians</a:t>
            </a:r>
            <a:r>
              <a:rPr lang="de-DE" sz="1000" dirty="0"/>
              <a:t>“, 2005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526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Tactile</a:t>
            </a:r>
            <a:endParaRPr lang="de-DE" dirty="0" smtClean="0"/>
          </a:p>
          <a:p>
            <a:pPr lvl="1"/>
            <a:r>
              <a:rPr lang="de-DE" dirty="0" smtClean="0"/>
              <a:t>Feedback </a:t>
            </a:r>
            <a:r>
              <a:rPr lang="de-DE" dirty="0" err="1" smtClean="0"/>
              <a:t>through</a:t>
            </a:r>
            <a:endParaRPr lang="de-DE" dirty="0" smtClean="0"/>
          </a:p>
          <a:p>
            <a:pPr lvl="2"/>
            <a:r>
              <a:rPr lang="de-DE" dirty="0" smtClean="0"/>
              <a:t>Long </a:t>
            </a:r>
            <a:r>
              <a:rPr lang="de-DE" dirty="0" err="1" smtClean="0"/>
              <a:t>cane</a:t>
            </a:r>
            <a:endParaRPr lang="de-DE" dirty="0" smtClean="0"/>
          </a:p>
          <a:p>
            <a:pPr lvl="2"/>
            <a:r>
              <a:rPr lang="de-DE" dirty="0" smtClean="0"/>
              <a:t>Guide Dog</a:t>
            </a:r>
          </a:p>
          <a:p>
            <a:pPr lvl="2"/>
            <a:r>
              <a:rPr lang="de-DE" dirty="0" err="1" smtClean="0"/>
              <a:t>Guiding</a:t>
            </a:r>
            <a:r>
              <a:rPr lang="de-DE" dirty="0" smtClean="0"/>
              <a:t> </a:t>
            </a:r>
            <a:r>
              <a:rPr lang="de-DE" dirty="0" err="1" smtClean="0"/>
              <a:t>person</a:t>
            </a:r>
            <a:endParaRPr lang="de-DE" dirty="0" smtClean="0"/>
          </a:p>
          <a:p>
            <a:pPr lvl="2"/>
            <a:r>
              <a:rPr lang="de-DE" dirty="0" err="1" smtClean="0"/>
              <a:t>Touching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(e.g. </a:t>
            </a:r>
            <a:r>
              <a:rPr lang="de-DE" dirty="0" err="1" smtClean="0"/>
              <a:t>handrail</a:t>
            </a:r>
            <a:r>
              <a:rPr lang="de-DE" dirty="0" smtClean="0"/>
              <a:t>)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Problems:</a:t>
            </a:r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everywhere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feelable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endParaRPr lang="de-DE" dirty="0" smtClean="0"/>
          </a:p>
          <a:p>
            <a:pPr lvl="1"/>
            <a:r>
              <a:rPr lang="de-DE" dirty="0" smtClean="0"/>
              <a:t>Features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blocked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inaccessible</a:t>
            </a:r>
            <a:r>
              <a:rPr lang="de-DE" dirty="0" smtClean="0"/>
              <a:t> </a:t>
            </a:r>
          </a:p>
          <a:p>
            <a:pPr lvl="1"/>
            <a:endParaRPr lang="de-DE" dirty="0" smtClean="0"/>
          </a:p>
          <a:p>
            <a:pPr marL="0" indent="0">
              <a:buNone/>
            </a:pPr>
            <a:r>
              <a:rPr lang="de-DE" baseline="30000" dirty="0" smtClean="0"/>
              <a:t/>
            </a:r>
            <a:br>
              <a:rPr lang="de-DE" baseline="30000" dirty="0" smtClean="0"/>
            </a:br>
            <a:endParaRPr lang="de-DE" baseline="300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Modalities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78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Olfactory</a:t>
            </a:r>
            <a:endParaRPr lang="de-DE" dirty="0" smtClean="0"/>
          </a:p>
          <a:p>
            <a:pPr lvl="1"/>
            <a:r>
              <a:rPr lang="de-DE" dirty="0" smtClean="0"/>
              <a:t>The </a:t>
            </a:r>
            <a:r>
              <a:rPr lang="de-DE" dirty="0" err="1" smtClean="0"/>
              <a:t>smell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serve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landmark</a:t>
            </a:r>
            <a:r>
              <a:rPr lang="de-DE" baseline="30000" dirty="0" smtClean="0"/>
              <a:t>1</a:t>
            </a:r>
          </a:p>
          <a:p>
            <a:pPr lvl="1"/>
            <a:r>
              <a:rPr lang="de-DE" dirty="0" err="1"/>
              <a:t>Smell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rough</a:t>
            </a:r>
            <a:r>
              <a:rPr lang="de-DE" dirty="0"/>
              <a:t> </a:t>
            </a:r>
            <a:r>
              <a:rPr lang="de-DE" dirty="0" err="1" smtClean="0"/>
              <a:t>direction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r>
              <a:rPr lang="de-DE" dirty="0" smtClean="0"/>
              <a:t>Problems:</a:t>
            </a:r>
          </a:p>
          <a:p>
            <a:pPr lvl="1"/>
            <a:r>
              <a:rPr lang="de-DE" dirty="0" err="1" smtClean="0"/>
              <a:t>Dependant</a:t>
            </a:r>
            <a:r>
              <a:rPr lang="de-DE" dirty="0" smtClean="0"/>
              <a:t> on wind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de-DE" dirty="0" smtClean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precise</a:t>
            </a:r>
            <a:r>
              <a:rPr lang="de-DE" dirty="0" smtClean="0"/>
              <a:t> </a:t>
            </a:r>
            <a:r>
              <a:rPr lang="de-DE" dirty="0" err="1" smtClean="0"/>
              <a:t>positioning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pPr lvl="1"/>
            <a:r>
              <a:rPr lang="de-DE" dirty="0" err="1" smtClean="0"/>
              <a:t>Smells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covered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smells</a:t>
            </a:r>
            <a:r>
              <a:rPr lang="de-DE" dirty="0" smtClean="0"/>
              <a:t> </a:t>
            </a:r>
            <a:r>
              <a:rPr lang="de-DE" baseline="30000" dirty="0" smtClean="0"/>
              <a:t/>
            </a:r>
            <a:br>
              <a:rPr lang="de-DE" baseline="30000" dirty="0" smtClean="0"/>
            </a:br>
            <a:endParaRPr lang="de-DE" baseline="300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8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Modalities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99109" y="6136800"/>
            <a:ext cx="739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[</a:t>
            </a:r>
            <a:r>
              <a:rPr lang="de-DE" sz="1000" dirty="0"/>
              <a:t>1</a:t>
            </a:r>
            <a:r>
              <a:rPr lang="de-DE" sz="1000" dirty="0" smtClean="0"/>
              <a:t>]: </a:t>
            </a:r>
            <a:r>
              <a:rPr lang="de-DE" sz="1000" dirty="0" err="1"/>
              <a:t>Gaunet</a:t>
            </a:r>
            <a:r>
              <a:rPr lang="de-DE" sz="1000" dirty="0"/>
              <a:t> &amp; </a:t>
            </a:r>
            <a:r>
              <a:rPr lang="de-DE" sz="1000" dirty="0" err="1"/>
              <a:t>Briffault</a:t>
            </a:r>
            <a:r>
              <a:rPr lang="de-DE" sz="1000" dirty="0"/>
              <a:t>, „</a:t>
            </a:r>
            <a:r>
              <a:rPr lang="de-DE" sz="1000" dirty="0" err="1"/>
              <a:t>Exploring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Functional</a:t>
            </a:r>
            <a:r>
              <a:rPr lang="de-DE" sz="1000" dirty="0"/>
              <a:t> </a:t>
            </a:r>
            <a:r>
              <a:rPr lang="de-DE" sz="1000" dirty="0" err="1"/>
              <a:t>Specifications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a </a:t>
            </a:r>
            <a:r>
              <a:rPr lang="de-DE" sz="1000" dirty="0" err="1"/>
              <a:t>Localized</a:t>
            </a:r>
            <a:r>
              <a:rPr lang="de-DE" sz="1000" dirty="0"/>
              <a:t> </a:t>
            </a:r>
            <a:r>
              <a:rPr lang="de-DE" sz="1000" dirty="0" err="1"/>
              <a:t>Wayfinding</a:t>
            </a:r>
            <a:r>
              <a:rPr lang="de-DE" sz="1000" dirty="0"/>
              <a:t> Verbal </a:t>
            </a:r>
            <a:r>
              <a:rPr lang="de-DE" sz="1000" dirty="0" err="1"/>
              <a:t>Aid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Blind </a:t>
            </a:r>
            <a:r>
              <a:rPr lang="de-DE" sz="1000" dirty="0" err="1"/>
              <a:t>Pedestrians</a:t>
            </a:r>
            <a:r>
              <a:rPr lang="de-DE" sz="1000" dirty="0"/>
              <a:t>“, 2005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281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remote </a:t>
            </a:r>
            <a:r>
              <a:rPr lang="de-DE" dirty="0" err="1" smtClean="0"/>
              <a:t>sighted</a:t>
            </a:r>
            <a:r>
              <a:rPr lang="de-DE" dirty="0" smtClean="0"/>
              <a:t> </a:t>
            </a:r>
            <a:r>
              <a:rPr lang="de-DE" dirty="0" err="1" smtClean="0"/>
              <a:t>guidance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visually</a:t>
            </a:r>
            <a:r>
              <a:rPr lang="de-DE" dirty="0" smtClean="0"/>
              <a:t> </a:t>
            </a:r>
            <a:r>
              <a:rPr lang="de-DE" dirty="0" err="1" smtClean="0"/>
              <a:t>impaired</a:t>
            </a:r>
            <a:r>
              <a:rPr lang="de-DE" dirty="0" smtClean="0"/>
              <a:t> </a:t>
            </a:r>
            <a:r>
              <a:rPr lang="de-DE" dirty="0" err="1" smtClean="0"/>
              <a:t>pedestrians</a:t>
            </a:r>
            <a:endParaRPr lang="de-DE" dirty="0" smtClean="0"/>
          </a:p>
          <a:p>
            <a:r>
              <a:rPr lang="de-DE" dirty="0" smtClean="0"/>
              <a:t>Vanja </a:t>
            </a:r>
            <a:r>
              <a:rPr lang="de-DE" dirty="0" err="1" smtClean="0"/>
              <a:t>Garaj</a:t>
            </a:r>
            <a:r>
              <a:rPr lang="de-DE" dirty="0" smtClean="0"/>
              <a:t> et al, Mobility 2007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/>
              <a:t>Blind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wears</a:t>
            </a:r>
            <a:r>
              <a:rPr lang="de-DE" dirty="0"/>
              <a:t> </a:t>
            </a:r>
            <a:r>
              <a:rPr lang="de-DE" dirty="0" err="1"/>
              <a:t>headset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camera</a:t>
            </a:r>
            <a:endParaRPr lang="de-DE" dirty="0"/>
          </a:p>
          <a:p>
            <a:pPr lvl="1"/>
            <a:r>
              <a:rPr lang="de-DE" dirty="0" err="1"/>
              <a:t>Camera</a:t>
            </a:r>
            <a:r>
              <a:rPr lang="de-DE" dirty="0"/>
              <a:t> </a:t>
            </a:r>
            <a:r>
              <a:rPr lang="de-DE" dirty="0" err="1"/>
              <a:t>footage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GPS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streamed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operater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Operater</a:t>
            </a:r>
            <a:r>
              <a:rPr lang="de-DE" dirty="0" smtClean="0"/>
              <a:t> </a:t>
            </a:r>
            <a:r>
              <a:rPr lang="de-DE" dirty="0" err="1"/>
              <a:t>guides</a:t>
            </a:r>
            <a:r>
              <a:rPr lang="de-DE" dirty="0"/>
              <a:t> blind </a:t>
            </a:r>
            <a:r>
              <a:rPr lang="de-DE" dirty="0" err="1" smtClean="0"/>
              <a:t>person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r>
              <a:rPr lang="de-DE" dirty="0" smtClean="0"/>
              <a:t>Study </a:t>
            </a:r>
            <a:r>
              <a:rPr lang="de-DE" dirty="0" err="1" smtClean="0"/>
              <a:t>focus</a:t>
            </a:r>
            <a:r>
              <a:rPr lang="de-DE" dirty="0" smtClean="0"/>
              <a:t> was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video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framerate on </a:t>
            </a:r>
            <a:r>
              <a:rPr lang="de-DE" dirty="0" err="1" smtClean="0"/>
              <a:t>obstacle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(Operator was </a:t>
            </a:r>
            <a:r>
              <a:rPr lang="de-DE" dirty="0" err="1" smtClean="0"/>
              <a:t>tested</a:t>
            </a:r>
            <a:r>
              <a:rPr lang="de-DE" dirty="0" smtClean="0"/>
              <a:t>, not </a:t>
            </a:r>
            <a:r>
              <a:rPr lang="de-DE" dirty="0" err="1" smtClean="0"/>
              <a:t>impaired</a:t>
            </a:r>
            <a:r>
              <a:rPr lang="de-DE" dirty="0" smtClean="0"/>
              <a:t> </a:t>
            </a:r>
            <a:r>
              <a:rPr lang="de-DE" dirty="0" err="1" smtClean="0"/>
              <a:t>person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9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Audio-</a:t>
            </a:r>
            <a:r>
              <a:rPr lang="de-DE" dirty="0" err="1" smtClean="0"/>
              <a:t>based</a:t>
            </a:r>
            <a:r>
              <a:rPr lang="de-DE" dirty="0" smtClean="0"/>
              <a:t> Navigation Systems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52338"/>
          <a:stretch/>
        </p:blipFill>
        <p:spPr>
          <a:xfrm>
            <a:off x="7764838" y="1988840"/>
            <a:ext cx="1127642" cy="202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9" y="4077072"/>
            <a:ext cx="2832440" cy="216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2674710" y="6250583"/>
            <a:ext cx="50866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Vanja</a:t>
            </a:r>
            <a:r>
              <a:rPr lang="en-US" sz="1000" dirty="0" smtClean="0"/>
              <a:t> </a:t>
            </a:r>
            <a:r>
              <a:rPr lang="en-US" sz="1000" dirty="0" err="1" smtClean="0"/>
              <a:t>Garaj</a:t>
            </a:r>
            <a:r>
              <a:rPr lang="en-US" sz="1000" dirty="0" smtClean="0"/>
              <a:t> et al. “The </a:t>
            </a:r>
            <a:r>
              <a:rPr lang="en-US" sz="1000" dirty="0"/>
              <a:t>effects of video image frame rate on the environmental hazards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recognition </a:t>
            </a:r>
            <a:r>
              <a:rPr lang="en-US" sz="1000" dirty="0"/>
              <a:t>performance </a:t>
            </a:r>
            <a:r>
              <a:rPr lang="en-US" sz="1000" dirty="0" smtClean="0"/>
              <a:t>in </a:t>
            </a:r>
            <a:r>
              <a:rPr lang="en-US" sz="1000" dirty="0"/>
              <a:t>using remote vision to navigate visually impaired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pedestrians”, Mobility '07. DOI=10.1145/1378063.1378098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6509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esentationsvorlage_blanco1">
  <a:themeElements>
    <a:clrScheme name="VISUS">
      <a:dk1>
        <a:sysClr val="windowText" lastClr="000000"/>
      </a:dk1>
      <a:lt1>
        <a:srgbClr val="FFFFFF"/>
      </a:lt1>
      <a:dk2>
        <a:srgbClr val="204178"/>
      </a:dk2>
      <a:lt2>
        <a:srgbClr val="BBCDD4"/>
      </a:lt2>
      <a:accent1>
        <a:srgbClr val="3163B8"/>
      </a:accent1>
      <a:accent2>
        <a:srgbClr val="F96E19"/>
      </a:accent2>
      <a:accent3>
        <a:srgbClr val="E32929"/>
      </a:accent3>
      <a:accent4>
        <a:srgbClr val="62DA26"/>
      </a:accent4>
      <a:accent5>
        <a:srgbClr val="8037B7"/>
      </a:accent5>
      <a:accent6>
        <a:srgbClr val="788388"/>
      </a:accent6>
      <a:hlink>
        <a:srgbClr val="0076BD"/>
      </a:hlink>
      <a:folHlink>
        <a:srgbClr val="00568A"/>
      </a:folHlink>
    </a:clrScheme>
    <a:fontScheme name="VISU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VIS_EN_4-3</Template>
  <TotalTime>0</TotalTime>
  <Words>759</Words>
  <Application>Microsoft Office PowerPoint</Application>
  <PresentationFormat>Bildschirmpräsentation (4:3)</PresentationFormat>
  <Paragraphs>230</Paragraphs>
  <Slides>23</Slides>
  <Notes>23</Notes>
  <HiddenSlides>1</HiddenSlides>
  <MMClips>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Segoe UI</vt:lpstr>
      <vt:lpstr>Segoe UI Light</vt:lpstr>
      <vt:lpstr>Wingdings</vt:lpstr>
      <vt:lpstr>praesentationsvorlage_blanco1</vt:lpstr>
      <vt:lpstr>Supporting Mobility of Blind Pedestrians</vt:lpstr>
      <vt:lpstr>Motivation</vt:lpstr>
      <vt:lpstr>Navigation</vt:lpstr>
      <vt:lpstr>Conventional Methods</vt:lpstr>
      <vt:lpstr>Conventional Methods</vt:lpstr>
      <vt:lpstr>Modalities</vt:lpstr>
      <vt:lpstr>Modalities</vt:lpstr>
      <vt:lpstr>Modalities</vt:lpstr>
      <vt:lpstr>Audio-based Navigation Systems</vt:lpstr>
      <vt:lpstr>Audio-based Navigation Systems</vt:lpstr>
      <vt:lpstr>Audio-based Navigation Systems</vt:lpstr>
      <vt:lpstr>Audio-based Navigation Systems</vt:lpstr>
      <vt:lpstr>Audio-based Navigation Systems</vt:lpstr>
      <vt:lpstr>Haptic Navigation Systems</vt:lpstr>
      <vt:lpstr>Haptic Navigation Systems</vt:lpstr>
      <vt:lpstr>Haptic Navigation Systems</vt:lpstr>
      <vt:lpstr>Haptic Navigation Systems</vt:lpstr>
      <vt:lpstr>Audio-Tactile Navigation Systems</vt:lpstr>
      <vt:lpstr>Audio-Tactile Navigation Systems</vt:lpstr>
      <vt:lpstr>Audio-Tactile Navigation Systems</vt:lpstr>
      <vt:lpstr>Visual Navigation Systems</vt:lpstr>
      <vt:lpstr>Conclusion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Mobility of Blind Pedestrians</dc:title>
  <dc:creator>Steffen Maurer</dc:creator>
  <cp:lastModifiedBy>Steffen Maurer</cp:lastModifiedBy>
  <cp:revision>57</cp:revision>
  <dcterms:created xsi:type="dcterms:W3CDTF">2014-11-17T08:43:05Z</dcterms:created>
  <dcterms:modified xsi:type="dcterms:W3CDTF">2015-01-20T19:25:58Z</dcterms:modified>
</cp:coreProperties>
</file>